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1" r:id="rId3"/>
    <p:sldId id="265" r:id="rId4"/>
    <p:sldId id="262" r:id="rId5"/>
    <p:sldId id="267" r:id="rId6"/>
    <p:sldId id="266" r:id="rId7"/>
    <p:sldId id="312" r:id="rId8"/>
    <p:sldId id="316" r:id="rId9"/>
    <p:sldId id="319" r:id="rId10"/>
    <p:sldId id="320" r:id="rId11"/>
    <p:sldId id="321" r:id="rId12"/>
    <p:sldId id="322" r:id="rId13"/>
    <p:sldId id="314" r:id="rId14"/>
    <p:sldId id="317" r:id="rId15"/>
    <p:sldId id="318" r:id="rId16"/>
    <p:sldId id="274" r:id="rId17"/>
    <p:sldId id="275" r:id="rId18"/>
    <p:sldId id="276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90D2"/>
    <a:srgbClr val="C27D3E"/>
    <a:srgbClr val="FF9900"/>
    <a:srgbClr val="FF9933"/>
    <a:srgbClr val="E05C12"/>
    <a:srgbClr val="993300"/>
    <a:srgbClr val="CC6600"/>
    <a:srgbClr val="004070"/>
    <a:srgbClr val="007434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94660"/>
  </p:normalViewPr>
  <p:slideViewPr>
    <p:cSldViewPr>
      <p:cViewPr varScale="1">
        <p:scale>
          <a:sx n="73" d="100"/>
          <a:sy n="73" d="100"/>
        </p:scale>
        <p:origin x="148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AEE17-8664-47C4-9946-D66DC2A179C5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61B6B-2FAB-4551-A99D-0CA40ACE5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61B6B-2FAB-4551-A99D-0CA40ACE56D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080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61B6B-2FAB-4551-A99D-0CA40ACE56D0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/>
              <a:t>28 февраля 2023 года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6137" y="447877"/>
            <a:ext cx="74295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cap="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ПравоПрименительная</a:t>
            </a:r>
            <a:r>
              <a:rPr lang="ru-RU" sz="3000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практика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8663" y="5429264"/>
            <a:ext cx="8642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Докладчик: отдел правового обеспечения Приволжского управления Ростехнадзора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57224" y="1142984"/>
            <a:ext cx="781923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Light SemiCondensed" pitchFamily="34" charset="0"/>
              </a:rPr>
              <a:t>▪ Изменения в КоАП РФ (ФЗ от 14.07.2022 № 290-ФЗ, ФЗ от 14.07.2022</a:t>
            </a:r>
            <a:b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Light SemiCondensed" pitchFamily="34" charset="0"/>
              </a:rPr>
            </a:b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Light SemiCondensed" pitchFamily="34" charset="0"/>
              </a:rPr>
              <a:t>№ 289-ФЗ)</a:t>
            </a:r>
          </a:p>
          <a:p>
            <a:pPr algn="just"/>
            <a:endParaRPr lang="ru-RU" sz="2000" dirty="0">
              <a:solidFill>
                <a:schemeClr val="accent4">
                  <a:lumMod val="60000"/>
                  <a:lumOff val="40000"/>
                </a:schemeClr>
              </a:solidFill>
              <a:latin typeface="Bahnschrift Light SemiCondensed" pitchFamily="34" charset="0"/>
            </a:endParaRPr>
          </a:p>
          <a:p>
            <a:pPr algn="just"/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Light SemiCondensed" pitchFamily="34" charset="0"/>
              </a:rPr>
              <a:t>▪ Постановление Правительства РФ от 10.03.2022 № 336</a:t>
            </a:r>
          </a:p>
          <a:p>
            <a:pPr algn="just"/>
            <a:endParaRPr lang="ru-RU" sz="2000" dirty="0">
              <a:solidFill>
                <a:schemeClr val="accent4">
                  <a:lumMod val="60000"/>
                  <a:lumOff val="40000"/>
                </a:schemeClr>
              </a:solidFill>
              <a:latin typeface="Bahnschrift Light SemiCondensed" pitchFamily="34" charset="0"/>
            </a:endParaRPr>
          </a:p>
          <a:p>
            <a:pPr algn="just"/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Light SemiCondensed" pitchFamily="34" charset="0"/>
              </a:rPr>
              <a:t>▪ Постановление Правительства РФ от 12.03.2022 № 353</a:t>
            </a:r>
          </a:p>
          <a:p>
            <a:pPr algn="just"/>
            <a:endParaRPr lang="ru-RU" sz="2000" dirty="0">
              <a:solidFill>
                <a:schemeClr val="accent4">
                  <a:lumMod val="60000"/>
                  <a:lumOff val="40000"/>
                </a:schemeClr>
              </a:solidFill>
              <a:latin typeface="Bahnschrift Light SemiCondensed" pitchFamily="34" charset="0"/>
            </a:endParaRPr>
          </a:p>
          <a:p>
            <a:pPr algn="just"/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Light SemiCondensed" pitchFamily="34" charset="0"/>
              </a:rPr>
              <a:t>▪ Приказ Ростехнадзора от 02.03.2021 № 81</a:t>
            </a:r>
          </a:p>
          <a:p>
            <a:pPr algn="just"/>
            <a:endParaRPr lang="ru-RU" sz="2000" dirty="0">
              <a:solidFill>
                <a:schemeClr val="accent4">
                  <a:lumMod val="60000"/>
                  <a:lumOff val="40000"/>
                </a:schemeClr>
              </a:solidFill>
              <a:latin typeface="Bahnschrift Light SemiCondensed" pitchFamily="34" charset="0"/>
            </a:endParaRPr>
          </a:p>
          <a:p>
            <a:pPr algn="just"/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Light SemiCondensed" pitchFamily="34" charset="0"/>
              </a:rPr>
              <a:t>▪ Досудебное обжалование решений и постановлений Управления, продление сроков исполнения предписаний с использование ЕПГУ (ГИС «ТОР КНД»)</a:t>
            </a:r>
          </a:p>
          <a:p>
            <a:pPr algn="just"/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Bahnschrift Light SemiCondensed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C864A-D863-4832-B1E7-8B44533F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Оплата государственных пошлин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5BBB90-06CB-486D-9CC4-87E6CE7041B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94392" y="1589566"/>
            <a:ext cx="4688282" cy="4572000"/>
          </a:xfrm>
          <a:solidFill>
            <a:schemeClr val="accent1">
              <a:alpha val="99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/>
              <a:t>Не требуется оплата государственных пошлин по заявлениям, поданным до 31.12.2023, в рамках оказания государственных услуг в отношении лицензируемых видов деятельности, предусмотренных частью 1 статьи 12 Федерального закона от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04.05.2011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dirty="0">
                <a:cs typeface="Calibri" panose="020F0502020204030204" pitchFamily="34" charset="0"/>
              </a:rPr>
              <a:t>№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99-</a:t>
            </a:r>
            <a:r>
              <a:rPr lang="ru-RU" sz="2000" dirty="0">
                <a:cs typeface="Calibri" panose="020F0502020204030204" pitchFamily="34" charset="0"/>
              </a:rPr>
              <a:t>ФЗ </a:t>
            </a:r>
            <a:r>
              <a:rPr lang="ru-RU" sz="2000" dirty="0"/>
              <a:t>«О лицензировании отдельных видов деятельности» за: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u="sng" dirty="0"/>
              <a:t>предоставление лицензии,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u="sng" dirty="0"/>
              <a:t>внесение изменений в реестр </a:t>
            </a:r>
            <a:r>
              <a:rPr lang="ru-RU" sz="2000" dirty="0"/>
              <a:t>лицензий;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u="sng" dirty="0"/>
              <a:t>продление срока действия лицензии.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BE7821-5B00-4280-98C3-FA5CBE1E005D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5580112" y="1589567"/>
            <a:ext cx="3150989" cy="371164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0" i="0" dirty="0">
                <a:solidFill>
                  <a:srgbClr val="000000"/>
                </a:solidFill>
                <a:effectLst/>
              </a:rPr>
              <a:t>В случае </a:t>
            </a:r>
            <a:r>
              <a:rPr lang="ru-RU" b="0" i="0" u="sng" dirty="0">
                <a:solidFill>
                  <a:srgbClr val="000000"/>
                </a:solidFill>
                <a:effectLst/>
              </a:rPr>
              <a:t>уплаты с 01.01.2023 по 23.01.2023 государственной пошлины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в рамках оказания указанных государственных услуг по заявлениям, поданным в 2023 году, </a:t>
            </a:r>
            <a:r>
              <a:rPr lang="ru-RU" b="0" i="0" u="sng" dirty="0">
                <a:solidFill>
                  <a:srgbClr val="000000"/>
                </a:solidFill>
                <a:effectLst/>
              </a:rPr>
              <a:t>плательщик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такой государственной пошлины </a:t>
            </a:r>
            <a:r>
              <a:rPr lang="ru-RU" b="0" i="0" u="sng" dirty="0">
                <a:solidFill>
                  <a:srgbClr val="000000"/>
                </a:solidFill>
                <a:effectLst/>
              </a:rPr>
              <a:t>вправе обратитьс</a:t>
            </a:r>
            <a:r>
              <a:rPr lang="ru-RU" u="sng" dirty="0">
                <a:solidFill>
                  <a:srgbClr val="000000"/>
                </a:solidFill>
              </a:rPr>
              <a:t>я за ее возвратом</a:t>
            </a:r>
            <a:endParaRPr lang="ru-RU" b="0" i="0" u="sng" dirty="0">
              <a:solidFill>
                <a:srgbClr val="000000"/>
              </a:solidFill>
              <a:effectLst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A6CD923F-3CB3-4F49-8E0C-B8A4D6203216}"/>
              </a:ext>
            </a:extLst>
          </p:cNvPr>
          <p:cNvSpPr/>
          <p:nvPr/>
        </p:nvSpPr>
        <p:spPr>
          <a:xfrm>
            <a:off x="3933111" y="6014960"/>
            <a:ext cx="2618617" cy="575622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ru-RU" sz="1800" dirty="0"/>
              <a:t>Пункт 9 ППРФ № 353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665ABE2-6197-41CC-A1BE-B09672AC3B51}"/>
              </a:ext>
            </a:extLst>
          </p:cNvPr>
          <p:cNvSpPr/>
          <p:nvPr/>
        </p:nvSpPr>
        <p:spPr>
          <a:xfrm>
            <a:off x="6962800" y="5463862"/>
            <a:ext cx="1800200" cy="957825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Пункт 4 ППРФ от 23.01.2023 №  63 </a:t>
            </a:r>
            <a:endParaRPr lang="ru-RU" dirty="0"/>
          </a:p>
        </p:txBody>
      </p:sp>
      <p:sp>
        <p:nvSpPr>
          <p:cNvPr id="9" name="Стрелка: шеврон 8">
            <a:extLst>
              <a:ext uri="{FF2B5EF4-FFF2-40B4-BE49-F238E27FC236}">
                <a16:creationId xmlns:a16="http://schemas.microsoft.com/office/drawing/2014/main" id="{8CF1CC3C-37AF-4B64-B8C3-C0CBDC1C6D55}"/>
              </a:ext>
            </a:extLst>
          </p:cNvPr>
          <p:cNvSpPr/>
          <p:nvPr/>
        </p:nvSpPr>
        <p:spPr>
          <a:xfrm rot="2356592">
            <a:off x="6379505" y="5221546"/>
            <a:ext cx="484632" cy="484632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64831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D495DE-B181-4698-AF80-A144D782A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28600"/>
            <a:ext cx="878497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800" dirty="0"/>
              <a:t>Приложение № 4 к ПП РФ № 353</a:t>
            </a:r>
            <a:br>
              <a:rPr lang="ru-RU" sz="3800" dirty="0"/>
            </a:br>
            <a:r>
              <a:rPr lang="ru-RU" sz="2200" dirty="0"/>
              <a:t>(особенности разрешительных режимов в сфере промышленной безопасности ОПО, безопасности ГТС, электроэнергетики и теплоснабжения)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F9A6E3-93D1-45FC-A2E1-09295847B0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99893" y="1772816"/>
            <a:ext cx="4288132" cy="222861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Эксплуатация взрывопожароопасных и химически опасных производственных объектов</a:t>
            </a:r>
            <a:b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II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III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 классов опасности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180188B9-CA69-479E-A89C-5F9E31BE0142}"/>
              </a:ext>
            </a:extLst>
          </p:cNvPr>
          <p:cNvSpPr txBox="1">
            <a:spLocks/>
          </p:cNvSpPr>
          <p:nvPr/>
        </p:nvSpPr>
        <p:spPr>
          <a:xfrm>
            <a:off x="471159" y="4537824"/>
            <a:ext cx="4316866" cy="18214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Деятельность, связанная с обращением взрывчатых материалов промышленного назначения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65FF3F77-FE38-48F5-ABFE-E9B55A9B5695}"/>
              </a:ext>
            </a:extLst>
          </p:cNvPr>
          <p:cNvSpPr/>
          <p:nvPr/>
        </p:nvSpPr>
        <p:spPr>
          <a:xfrm>
            <a:off x="6097555" y="2076756"/>
            <a:ext cx="2880320" cy="32413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Без внесения изменений в реестр лицензией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в связи с изменением адреса места осуществления лицензируемого вида деятельности, указанного в реестре лицензий.</a:t>
            </a: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08854F90-2634-4E7D-BB1B-2213BA6B594C}"/>
              </a:ext>
            </a:extLst>
          </p:cNvPr>
          <p:cNvSpPr/>
          <p:nvPr/>
        </p:nvSpPr>
        <p:spPr>
          <a:xfrm rot="1373110">
            <a:off x="4290575" y="2509449"/>
            <a:ext cx="1818769" cy="615767"/>
          </a:xfrm>
          <a:prstGeom prst="rightArrow">
            <a:avLst>
              <a:gd name="adj1" fmla="val 50000"/>
              <a:gd name="adj2" fmla="val 8678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 31.12.2023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E512659F-AC66-4CF5-B536-23E0A1306845}"/>
              </a:ext>
            </a:extLst>
          </p:cNvPr>
          <p:cNvSpPr/>
          <p:nvPr/>
        </p:nvSpPr>
        <p:spPr>
          <a:xfrm rot="19020615">
            <a:off x="4394663" y="4976741"/>
            <a:ext cx="1938852" cy="682809"/>
          </a:xfrm>
          <a:prstGeom prst="rightArrow">
            <a:avLst>
              <a:gd name="adj1" fmla="val 50000"/>
              <a:gd name="adj2" fmla="val 8610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 31.12.2023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BB86899-8E25-4064-9628-D616A213CE32}"/>
              </a:ext>
            </a:extLst>
          </p:cNvPr>
          <p:cNvSpPr/>
          <p:nvPr/>
        </p:nvSpPr>
        <p:spPr>
          <a:xfrm>
            <a:off x="5940152" y="5701853"/>
            <a:ext cx="2880320" cy="787899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Пункт 1 приложения № 4</a:t>
            </a:r>
          </a:p>
        </p:txBody>
      </p:sp>
    </p:spTree>
    <p:extLst>
      <p:ext uri="{BB962C8B-B14F-4D97-AF65-F5344CB8AC3E}">
        <p14:creationId xmlns:p14="http://schemas.microsoft.com/office/powerpoint/2010/main" val="410721888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2A239-18F8-4DB2-A234-D39B3890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Приложение № 4 к ПП РФ № 353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D1C2B6-8CD1-43A0-A939-1C5E575D486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2455264"/>
            <a:ext cx="3886200" cy="282711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ru-RU" u="sng" dirty="0"/>
              <a:t>Эксплуатация ОПО </a:t>
            </a:r>
            <a:r>
              <a:rPr lang="ru-RU" dirty="0"/>
              <a:t>может осуществляться </a:t>
            </a:r>
            <a:r>
              <a:rPr lang="ru-RU" u="sng" dirty="0"/>
              <a:t>без</a:t>
            </a:r>
            <a:r>
              <a:rPr lang="ru-RU" dirty="0"/>
              <a:t> предоставления </a:t>
            </a:r>
            <a:r>
              <a:rPr lang="ru-RU" u="sng" dirty="0"/>
              <a:t>декларации</a:t>
            </a:r>
            <a:r>
              <a:rPr lang="ru-RU" dirty="0"/>
              <a:t> промышленной безопасности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D7EE96-FC45-4A8E-AAC1-3E18B55BDDA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844901" y="2455264"/>
            <a:ext cx="3886200" cy="282711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ru-RU" u="sng" dirty="0"/>
              <a:t>Эксплуатация ГТС </a:t>
            </a:r>
            <a:r>
              <a:rPr lang="ru-RU" dirty="0"/>
              <a:t>допускается </a:t>
            </a:r>
            <a:r>
              <a:rPr lang="ru-RU" u="sng" dirty="0"/>
              <a:t>без внесения сведений</a:t>
            </a:r>
            <a:r>
              <a:rPr lang="ru-RU" dirty="0"/>
              <a:t> в Российский </a:t>
            </a:r>
            <a:r>
              <a:rPr lang="ru-RU" u="sng" dirty="0"/>
              <a:t>регистр ГТС </a:t>
            </a:r>
            <a:r>
              <a:rPr lang="ru-RU" dirty="0"/>
              <a:t>и </a:t>
            </a:r>
            <a:r>
              <a:rPr lang="ru-RU" u="sng" dirty="0"/>
              <a:t>разрешения на эксплуатацию</a:t>
            </a:r>
            <a:r>
              <a:rPr lang="ru-RU" dirty="0"/>
              <a:t> ГТС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15DAA0-CE08-48C8-96BA-43812462393D}"/>
              </a:ext>
            </a:extLst>
          </p:cNvPr>
          <p:cNvSpPr txBox="1"/>
          <p:nvPr/>
        </p:nvSpPr>
        <p:spPr>
          <a:xfrm>
            <a:off x="3254185" y="1714469"/>
            <a:ext cx="2483229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до 31.12.2023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3CD9006-240B-4F51-B0D9-D806248D5EF8}"/>
              </a:ext>
            </a:extLst>
          </p:cNvPr>
          <p:cNvSpPr/>
          <p:nvPr/>
        </p:nvSpPr>
        <p:spPr>
          <a:xfrm>
            <a:off x="1020209" y="5777647"/>
            <a:ext cx="3064981" cy="740795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Пункт 5 приложения № 4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6505071-46F1-402F-A9D1-C537DA01E78B}"/>
              </a:ext>
            </a:extLst>
          </p:cNvPr>
          <p:cNvSpPr/>
          <p:nvPr/>
        </p:nvSpPr>
        <p:spPr>
          <a:xfrm>
            <a:off x="5266729" y="5812404"/>
            <a:ext cx="3042543" cy="740796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Пункт 7 приложения № 4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9313963F-920C-41AC-83B5-00B49B46A84C}"/>
              </a:ext>
            </a:extLst>
          </p:cNvPr>
          <p:cNvCxnSpPr>
            <a:cxnSpLocks/>
            <a:stCxn id="3" idx="2"/>
            <a:endCxn id="6" idx="0"/>
          </p:cNvCxnSpPr>
          <p:nvPr/>
        </p:nvCxnSpPr>
        <p:spPr>
          <a:xfrm>
            <a:off x="2552700" y="5282378"/>
            <a:ext cx="0" cy="495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39C1528B-3E34-440C-90E6-5DA721356AD4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>
            <a:off x="6788001" y="5282378"/>
            <a:ext cx="0" cy="530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967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D7310-5E08-4ED0-9011-A2B0CF5E9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/>
              <a:t>Приложение № 4 к ПП РФ № 353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522FEF-778A-4C21-A53F-3633E4E6EC9C}"/>
              </a:ext>
            </a:extLst>
          </p:cNvPr>
          <p:cNvSpPr txBox="1"/>
          <p:nvPr/>
        </p:nvSpPr>
        <p:spPr>
          <a:xfrm>
            <a:off x="323528" y="4293096"/>
            <a:ext cx="8640960" cy="24622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000" algn="just"/>
            <a:r>
              <a:rPr lang="ru-RU" sz="1400" dirty="0">
                <a:solidFill>
                  <a:schemeClr val="tx1"/>
                </a:solidFill>
              </a:rPr>
              <a:t>Действие следующих пунктов распространяется на правоотношения, возникшие с 21.09.2022:</a:t>
            </a:r>
          </a:p>
          <a:p>
            <a:pPr indent="450000" algn="just"/>
            <a:r>
              <a:rPr lang="ru-RU" sz="1400" b="1" dirty="0">
                <a:solidFill>
                  <a:schemeClr val="tx1"/>
                </a:solidFill>
              </a:rPr>
              <a:t>Пункт 10 приложения № 4</a:t>
            </a:r>
            <a:r>
              <a:rPr lang="ru-RU" sz="1400" dirty="0">
                <a:solidFill>
                  <a:schemeClr val="tx1"/>
                </a:solidFill>
              </a:rPr>
              <a:t> к ПП РФ № 353 в случае если </a:t>
            </a:r>
            <a:r>
              <a:rPr lang="ru-RU" sz="1400" u="sng" dirty="0">
                <a:solidFill>
                  <a:schemeClr val="tx1"/>
                </a:solidFill>
              </a:rPr>
              <a:t>срок очередного прохождения дополнительного профессионального образования в области промышленной безопасности </a:t>
            </a:r>
            <a:r>
              <a:rPr lang="ru-RU" sz="1400" dirty="0">
                <a:solidFill>
                  <a:schemeClr val="tx1"/>
                </a:solidFill>
              </a:rPr>
              <a:t>наступает в отношении работника в период приостановления в соответствии </a:t>
            </a:r>
            <a:r>
              <a:rPr lang="ru-RU" sz="1400" i="1" dirty="0">
                <a:solidFill>
                  <a:schemeClr val="tx1"/>
                </a:solidFill>
              </a:rPr>
              <a:t>со статьей 351.7 Трудового кодекса РФ </a:t>
            </a:r>
            <a:r>
              <a:rPr lang="ru-RU" sz="1400" dirty="0">
                <a:solidFill>
                  <a:schemeClr val="tx1"/>
                </a:solidFill>
              </a:rPr>
              <a:t>действия трудового договора с ним, такой </a:t>
            </a:r>
            <a:r>
              <a:rPr lang="ru-RU" sz="1400" u="sng" dirty="0">
                <a:solidFill>
                  <a:schemeClr val="tx1"/>
                </a:solidFill>
              </a:rPr>
              <a:t>срок продлевается на время приостановления </a:t>
            </a:r>
            <a:r>
              <a:rPr lang="ru-RU" sz="1400" dirty="0">
                <a:solidFill>
                  <a:schemeClr val="tx1"/>
                </a:solidFill>
              </a:rPr>
              <a:t>действия такого трудового договора </a:t>
            </a:r>
            <a:r>
              <a:rPr lang="ru-RU" sz="1400" u="sng" dirty="0">
                <a:solidFill>
                  <a:schemeClr val="tx1"/>
                </a:solidFill>
              </a:rPr>
              <a:t>и следующие 3 месяц</a:t>
            </a:r>
            <a:r>
              <a:rPr lang="ru-RU" sz="1400" dirty="0">
                <a:solidFill>
                  <a:schemeClr val="tx1"/>
                </a:solidFill>
              </a:rPr>
              <a:t>а, исчисляемые со дня его возобновления.</a:t>
            </a:r>
          </a:p>
          <a:p>
            <a:pPr indent="450000" algn="just"/>
            <a:r>
              <a:rPr lang="ru-RU" sz="1400" dirty="0">
                <a:solidFill>
                  <a:schemeClr val="tx1"/>
                </a:solidFill>
              </a:rPr>
              <a:t>В случае наступления срока очередного прохождения дополнительного профессионального образования в области промышленной безопасности в течение первых 2 месяцев со дня возобновления действия трудового договора, ранее приостановленного в соответствии со статьей 351.7 Трудового кодекса РФ, наступление </a:t>
            </a:r>
            <a:r>
              <a:rPr lang="ru-RU" sz="1400" u="sng" dirty="0">
                <a:solidFill>
                  <a:schemeClr val="tx1"/>
                </a:solidFill>
              </a:rPr>
              <a:t>срока очередного прохождения</a:t>
            </a:r>
            <a:r>
              <a:rPr lang="ru-RU" sz="1400" dirty="0">
                <a:solidFill>
                  <a:schemeClr val="tx1"/>
                </a:solidFill>
              </a:rPr>
              <a:t> дополнительного профессионального образования </a:t>
            </a:r>
            <a:r>
              <a:rPr lang="ru-RU" sz="1400" u="sng" dirty="0">
                <a:solidFill>
                  <a:schemeClr val="tx1"/>
                </a:solidFill>
              </a:rPr>
              <a:t>продлевается на 3 месяца.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304393-01AA-4E61-B964-15A1CC813DED}"/>
              </a:ext>
            </a:extLst>
          </p:cNvPr>
          <p:cNvSpPr txBox="1"/>
          <p:nvPr/>
        </p:nvSpPr>
        <p:spPr>
          <a:xfrm>
            <a:off x="341656" y="1638541"/>
            <a:ext cx="7614720" cy="25237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0000" algn="just">
              <a:spcBef>
                <a:spcPts val="200"/>
              </a:spcBef>
              <a:buNone/>
            </a:pP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Первичная аттестация в области промышленной безопасности, по вопросам безопасности ГТС, безопасности в сфере электроэнергетики проводится не позднее 3 месяцев со дня:</a:t>
            </a:r>
          </a:p>
          <a:p>
            <a:pPr indent="360000" algn="just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назначения на соответствующую должность;</a:t>
            </a:r>
          </a:p>
          <a:p>
            <a:pPr indent="360000" algn="just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перевода на другую работу, если при исполнении трудовых обязанностей на этой работе требуется проведение аттестации по другим областям аттестации;</a:t>
            </a:r>
          </a:p>
          <a:p>
            <a:pPr indent="360000" algn="just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заключения трудового договора с другим работодателем, если при исполнении трудовых обязанностей на этой работе требуется проведение аттестации по другим областям аттестации.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B14B79C8-0ABB-4C75-892C-AE2405B00407}"/>
              </a:ext>
            </a:extLst>
          </p:cNvPr>
          <p:cNvSpPr/>
          <p:nvPr/>
        </p:nvSpPr>
        <p:spPr>
          <a:xfrm>
            <a:off x="5652120" y="2276872"/>
            <a:ext cx="2016224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 31.12.2023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963A66C-876D-4449-ACA0-84B9713F7639}"/>
              </a:ext>
            </a:extLst>
          </p:cNvPr>
          <p:cNvSpPr/>
          <p:nvPr/>
        </p:nvSpPr>
        <p:spPr>
          <a:xfrm rot="16200000">
            <a:off x="7387154" y="2707830"/>
            <a:ext cx="2462214" cy="38519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Пункт 2 приложения № 4 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36BBECB0-E55C-4088-A6A3-CF19ED25FA54}"/>
              </a:ext>
            </a:extLst>
          </p:cNvPr>
          <p:cNvCxnSpPr>
            <a:cxnSpLocks/>
            <a:stCxn id="7" idx="3"/>
            <a:endCxn id="9" idx="0"/>
          </p:cNvCxnSpPr>
          <p:nvPr/>
        </p:nvCxnSpPr>
        <p:spPr>
          <a:xfrm>
            <a:off x="7956376" y="2900425"/>
            <a:ext cx="4692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06050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7048A17-4FC0-4CAE-96D4-052467800C52}"/>
              </a:ext>
            </a:extLst>
          </p:cNvPr>
          <p:cNvSpPr txBox="1"/>
          <p:nvPr/>
        </p:nvSpPr>
        <p:spPr>
          <a:xfrm>
            <a:off x="179512" y="188640"/>
            <a:ext cx="8784976" cy="60939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 algn="just"/>
            <a:r>
              <a:rPr lang="ru-RU" sz="1400" b="1" dirty="0">
                <a:solidFill>
                  <a:schemeClr val="tx1"/>
                </a:solidFill>
              </a:rPr>
              <a:t>Пункт 11 приложения № 4 </a:t>
            </a:r>
            <a:r>
              <a:rPr lang="ru-RU" sz="1400" dirty="0">
                <a:solidFill>
                  <a:schemeClr val="tx1"/>
                </a:solidFill>
              </a:rPr>
              <a:t>к ПП РФ № 353 в случае приостановления срока действия трудового договора в соответствии </a:t>
            </a:r>
            <a:r>
              <a:rPr lang="ru-RU" sz="1400" i="1" dirty="0">
                <a:solidFill>
                  <a:schemeClr val="tx1"/>
                </a:solidFill>
              </a:rPr>
              <a:t>со статьей 351.7 Трудового кодекса РФ</a:t>
            </a:r>
            <a:r>
              <a:rPr lang="ru-RU" sz="1400" dirty="0">
                <a:solidFill>
                  <a:schemeClr val="tx1"/>
                </a:solidFill>
              </a:rPr>
              <a:t>, заключенного с работником, осуществляющим трудовую деятельность в сферах электроэнергетики или теплоснабжения, </a:t>
            </a:r>
            <a:r>
              <a:rPr lang="ru-RU" sz="1400" u="sng" dirty="0">
                <a:solidFill>
                  <a:schemeClr val="tx1"/>
                </a:solidFill>
              </a:rPr>
              <a:t>подтверждение готовности к работе в сфере электроэнергетики или сфере теплоснабжения другого работника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u="sng" dirty="0">
                <a:solidFill>
                  <a:schemeClr val="tx1"/>
                </a:solidFill>
              </a:rPr>
              <a:t>заключившего срочный трудовой договор </a:t>
            </a:r>
            <a:r>
              <a:rPr lang="ru-RU" sz="1400" dirty="0">
                <a:solidFill>
                  <a:schemeClr val="tx1"/>
                </a:solidFill>
              </a:rPr>
              <a:t>в соответствии с частью четвертой </a:t>
            </a:r>
            <a:r>
              <a:rPr lang="ru-RU" sz="1400" i="1" dirty="0">
                <a:solidFill>
                  <a:schemeClr val="tx1"/>
                </a:solidFill>
              </a:rPr>
              <a:t>статьи 351.7 Трудового кодекса РФ</a:t>
            </a:r>
            <a:r>
              <a:rPr lang="ru-RU" sz="1400" dirty="0">
                <a:solidFill>
                  <a:schemeClr val="tx1"/>
                </a:solidFill>
              </a:rPr>
              <a:t>, проводится в срок </a:t>
            </a:r>
            <a:r>
              <a:rPr lang="ru-RU" sz="1400" u="sng" dirty="0">
                <a:solidFill>
                  <a:schemeClr val="tx1"/>
                </a:solidFill>
              </a:rPr>
              <a:t>не позднее 3 месяцев </a:t>
            </a:r>
            <a:r>
              <a:rPr lang="ru-RU" sz="1400" dirty="0">
                <a:solidFill>
                  <a:schemeClr val="tx1"/>
                </a:solidFill>
              </a:rPr>
              <a:t>со дня заключения такого трудового договора.</a:t>
            </a:r>
          </a:p>
          <a:p>
            <a:pPr indent="457200" algn="just"/>
            <a:r>
              <a:rPr lang="ru-RU" sz="1400" b="1" dirty="0">
                <a:solidFill>
                  <a:schemeClr val="tx1"/>
                </a:solidFill>
              </a:rPr>
              <a:t>Пункт 12 приложения № 4 </a:t>
            </a:r>
            <a:r>
              <a:rPr lang="ru-RU" sz="1400" dirty="0">
                <a:solidFill>
                  <a:schemeClr val="tx1"/>
                </a:solidFill>
              </a:rPr>
              <a:t>к ПП РФ № 353 в случае если </a:t>
            </a:r>
            <a:r>
              <a:rPr lang="ru-RU" sz="1400" u="sng" dirty="0">
                <a:solidFill>
                  <a:schemeClr val="tx1"/>
                </a:solidFill>
              </a:rPr>
              <a:t>срок очередного подтверждения </a:t>
            </a:r>
            <a:r>
              <a:rPr lang="ru-RU" sz="1400" dirty="0">
                <a:solidFill>
                  <a:schemeClr val="tx1"/>
                </a:solidFill>
              </a:rPr>
              <a:t>готовности к работе в сфере электроэнергетики или сфере теплоснабжения наступает в отношении работника </a:t>
            </a:r>
            <a:r>
              <a:rPr lang="ru-RU" sz="1400" u="sng" dirty="0">
                <a:solidFill>
                  <a:schemeClr val="tx1"/>
                </a:solidFill>
              </a:rPr>
              <a:t>в период приостановления</a:t>
            </a:r>
            <a:r>
              <a:rPr lang="ru-RU" sz="1400" dirty="0">
                <a:solidFill>
                  <a:schemeClr val="tx1"/>
                </a:solidFill>
              </a:rPr>
              <a:t> в соответствии </a:t>
            </a:r>
            <a:r>
              <a:rPr lang="ru-RU" sz="1400" i="1" dirty="0">
                <a:solidFill>
                  <a:schemeClr val="tx1"/>
                </a:solidFill>
              </a:rPr>
              <a:t>со статьей 351.7 Трудового кодекса РФ </a:t>
            </a:r>
            <a:r>
              <a:rPr lang="ru-RU" sz="1400" dirty="0">
                <a:solidFill>
                  <a:schemeClr val="tx1"/>
                </a:solidFill>
              </a:rPr>
              <a:t>действия трудового договора с ним, такой срок </a:t>
            </a:r>
            <a:r>
              <a:rPr lang="ru-RU" sz="1400" u="sng" dirty="0">
                <a:solidFill>
                  <a:schemeClr val="tx1"/>
                </a:solidFill>
              </a:rPr>
              <a:t>продлевается на время приостановления </a:t>
            </a:r>
            <a:r>
              <a:rPr lang="ru-RU" sz="1400" dirty="0">
                <a:solidFill>
                  <a:schemeClr val="tx1"/>
                </a:solidFill>
              </a:rPr>
              <a:t>действия трудового договора </a:t>
            </a:r>
            <a:r>
              <a:rPr lang="ru-RU" sz="1400" u="sng" dirty="0">
                <a:solidFill>
                  <a:schemeClr val="tx1"/>
                </a:solidFill>
              </a:rPr>
              <a:t>и следующие 6 месяцев</a:t>
            </a:r>
            <a:r>
              <a:rPr lang="ru-RU" sz="1400" dirty="0">
                <a:solidFill>
                  <a:schemeClr val="tx1"/>
                </a:solidFill>
              </a:rPr>
              <a:t>, исчисляемых со дня его возобновления.</a:t>
            </a:r>
          </a:p>
          <a:p>
            <a:pPr indent="457200" algn="just"/>
            <a:r>
              <a:rPr lang="ru-RU" sz="1400" dirty="0">
                <a:solidFill>
                  <a:schemeClr val="tx1"/>
                </a:solidFill>
              </a:rPr>
              <a:t>В случае наступления срока очередного подтверждения готовности к работе в сфере электроэнергетики или сфере теплоснабжения в течение первых 2 месяцев со дня возобновления действия трудового договора, ранее приостановленного в соответствии со статьей 351.7 Трудового кодекса РФ, </a:t>
            </a:r>
            <a:r>
              <a:rPr lang="ru-RU" sz="1400" u="sng" dirty="0">
                <a:solidFill>
                  <a:schemeClr val="tx1"/>
                </a:solidFill>
              </a:rPr>
              <a:t>наступление срока очередного </a:t>
            </a:r>
            <a:r>
              <a:rPr lang="ru-RU" sz="1400" dirty="0">
                <a:solidFill>
                  <a:schemeClr val="tx1"/>
                </a:solidFill>
              </a:rPr>
              <a:t>подтверждения готовности </a:t>
            </a:r>
            <a:r>
              <a:rPr lang="ru-RU" sz="1400" u="sng" dirty="0">
                <a:solidFill>
                  <a:schemeClr val="tx1"/>
                </a:solidFill>
              </a:rPr>
              <a:t>к работе в сфере электроэнергетики или сфере теплоснабжения продлевается на 3 месяца.</a:t>
            </a:r>
          </a:p>
          <a:p>
            <a:pPr indent="457200" algn="just"/>
            <a:r>
              <a:rPr lang="ru-RU" sz="1400" b="1" dirty="0">
                <a:solidFill>
                  <a:schemeClr val="tx1"/>
                </a:solidFill>
              </a:rPr>
              <a:t>Пункт 13 Приложения № 4 </a:t>
            </a:r>
            <a:r>
              <a:rPr lang="ru-RU" sz="1400" dirty="0">
                <a:solidFill>
                  <a:schemeClr val="tx1"/>
                </a:solidFill>
              </a:rPr>
              <a:t>к ПП РФ № 353, до 31.12.2023  допускается осуществление </a:t>
            </a:r>
            <a:r>
              <a:rPr lang="ru-RU" sz="1400" u="sng" dirty="0">
                <a:solidFill>
                  <a:schemeClr val="tx1"/>
                </a:solidFill>
              </a:rPr>
              <a:t>деятельности по проведению ЭПБ </a:t>
            </a:r>
            <a:r>
              <a:rPr lang="ru-RU" sz="1400" dirty="0">
                <a:solidFill>
                  <a:schemeClr val="tx1"/>
                </a:solidFill>
              </a:rPr>
              <a:t>при условии </a:t>
            </a:r>
            <a:r>
              <a:rPr lang="ru-RU" sz="1400" u="sng" dirty="0">
                <a:solidFill>
                  <a:schemeClr val="tx1"/>
                </a:solidFill>
              </a:rPr>
              <a:t>наличия в штате </a:t>
            </a:r>
            <a:r>
              <a:rPr lang="ru-RU" sz="1400" dirty="0">
                <a:solidFill>
                  <a:schemeClr val="tx1"/>
                </a:solidFill>
              </a:rPr>
              <a:t>лицензиата как </a:t>
            </a:r>
            <a:r>
              <a:rPr lang="ru-RU" sz="1400" u="sng" dirty="0">
                <a:solidFill>
                  <a:schemeClr val="tx1"/>
                </a:solidFill>
              </a:rPr>
              <a:t>минимум одного эксперта </a:t>
            </a:r>
            <a:r>
              <a:rPr lang="ru-RU" sz="1400" dirty="0">
                <a:solidFill>
                  <a:schemeClr val="tx1"/>
                </a:solidFill>
              </a:rPr>
              <a:t>в области промышленной безопасности в случае, если в отношении иных находящихся в штате лицензиата экспертов в области промышленной безопасности действие трудового договора приостановлено в соответствии </a:t>
            </a:r>
            <a:r>
              <a:rPr lang="ru-RU" sz="1400" i="1" dirty="0">
                <a:solidFill>
                  <a:schemeClr val="tx1"/>
                </a:solidFill>
              </a:rPr>
              <a:t>со статьей 351.7 Трудового кодекса РФ.</a:t>
            </a:r>
          </a:p>
          <a:p>
            <a:pPr indent="457200" algn="just"/>
            <a:r>
              <a:rPr lang="ru-RU" sz="1400" b="1" dirty="0">
                <a:solidFill>
                  <a:schemeClr val="tx1"/>
                </a:solidFill>
              </a:rPr>
              <a:t>Пункт 14 Приложения № 4 </a:t>
            </a:r>
            <a:r>
              <a:rPr lang="ru-RU" sz="1400" dirty="0">
                <a:solidFill>
                  <a:schemeClr val="tx1"/>
                </a:solidFill>
              </a:rPr>
              <a:t>к ПП РФ № 353, до 31.12.2023 </a:t>
            </a:r>
            <a:r>
              <a:rPr lang="ru-RU" sz="1400" u="sng" dirty="0">
                <a:solidFill>
                  <a:schemeClr val="tx1"/>
                </a:solidFill>
              </a:rPr>
              <a:t>осуществление лицензиатом</a:t>
            </a:r>
            <a:r>
              <a:rPr lang="ru-RU" sz="1400" dirty="0">
                <a:solidFill>
                  <a:schemeClr val="tx1"/>
                </a:solidFill>
              </a:rPr>
              <a:t> деятельности по </a:t>
            </a:r>
            <a:r>
              <a:rPr lang="ru-RU" sz="1400" u="sng" dirty="0">
                <a:solidFill>
                  <a:schemeClr val="tx1"/>
                </a:solidFill>
              </a:rPr>
              <a:t>эксплуатации</a:t>
            </a:r>
            <a:r>
              <a:rPr lang="ru-RU" sz="1400" dirty="0">
                <a:solidFill>
                  <a:schemeClr val="tx1"/>
                </a:solidFill>
              </a:rPr>
              <a:t> взрывопожароопасных и химически опасных производственных объектов I, II и III классов опасности </a:t>
            </a:r>
            <a:r>
              <a:rPr lang="ru-RU" sz="1400" u="sng" dirty="0">
                <a:solidFill>
                  <a:schemeClr val="tx1"/>
                </a:solidFill>
              </a:rPr>
              <a:t>в случае приостановления</a:t>
            </a:r>
            <a:r>
              <a:rPr lang="ru-RU" sz="1400" dirty="0">
                <a:solidFill>
                  <a:schemeClr val="tx1"/>
                </a:solidFill>
              </a:rPr>
              <a:t> им в соответствии </a:t>
            </a:r>
            <a:r>
              <a:rPr lang="ru-RU" sz="1400" i="1" dirty="0">
                <a:solidFill>
                  <a:schemeClr val="tx1"/>
                </a:solidFill>
              </a:rPr>
              <a:t>со статьей 351.7 Трудового кодекса РФ </a:t>
            </a:r>
            <a:r>
              <a:rPr lang="ru-RU" sz="1400" u="sng" dirty="0">
                <a:solidFill>
                  <a:schemeClr val="tx1"/>
                </a:solidFill>
              </a:rPr>
              <a:t>действия трудового договора,</a:t>
            </a:r>
            <a:r>
              <a:rPr lang="ru-RU" sz="1400" dirty="0">
                <a:solidFill>
                  <a:schemeClr val="tx1"/>
                </a:solidFill>
              </a:rPr>
              <a:t> заключенного с </a:t>
            </a:r>
            <a:r>
              <a:rPr lang="ru-RU" sz="1400" u="sng" dirty="0">
                <a:solidFill>
                  <a:schemeClr val="tx1"/>
                </a:solidFill>
              </a:rPr>
              <a:t>работником, наличие которого является лицензионным требованием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u="sng" dirty="0">
                <a:solidFill>
                  <a:schemeClr val="tx1"/>
                </a:solidFill>
              </a:rPr>
              <a:t>не может рассматриваться как нарушение </a:t>
            </a:r>
            <a:r>
              <a:rPr lang="ru-RU" sz="1400" dirty="0">
                <a:solidFill>
                  <a:schemeClr val="tx1"/>
                </a:solidFill>
              </a:rPr>
              <a:t>такого требования </a:t>
            </a:r>
            <a:r>
              <a:rPr lang="ru-RU" sz="1400" u="sng" dirty="0">
                <a:solidFill>
                  <a:schemeClr val="tx1"/>
                </a:solidFill>
              </a:rPr>
              <a:t>в течение 3 месяцев со дня приостановления действия трудового договора.</a:t>
            </a:r>
          </a:p>
          <a:p>
            <a:pPr algn="just"/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0530658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1111EA-3267-4175-AB8D-31ECACEE4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Приказ Ростехнадзора от 02.03.2021 № 81 (обязательные требования)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F949DC-B0A9-49E9-969C-B12F1D443B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176424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/>
              <a:t>Перечень НПА, содержащих обязательные требования, оценка соблюдения которых осуществляется в рамках федерального государственного энергетического надзора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03D5497-B9E0-4A37-98AB-120F32718356}"/>
              </a:ext>
            </a:extLst>
          </p:cNvPr>
          <p:cNvSpPr/>
          <p:nvPr/>
        </p:nvSpPr>
        <p:spPr>
          <a:xfrm>
            <a:off x="356771" y="4332633"/>
            <a:ext cx="1910974" cy="143667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Приложение № 3 к приказу от 02.03.2021 № 81 </a:t>
            </a:r>
          </a:p>
        </p:txBody>
      </p:sp>
      <p:sp>
        <p:nvSpPr>
          <p:cNvPr id="6" name="Стрелка: влево 5">
            <a:extLst>
              <a:ext uri="{FF2B5EF4-FFF2-40B4-BE49-F238E27FC236}">
                <a16:creationId xmlns:a16="http://schemas.microsoft.com/office/drawing/2014/main" id="{008C6233-42E0-4F99-B2F2-849959E5D21A}"/>
              </a:ext>
            </a:extLst>
          </p:cNvPr>
          <p:cNvSpPr/>
          <p:nvPr/>
        </p:nvSpPr>
        <p:spPr>
          <a:xfrm rot="19547434">
            <a:off x="1129142" y="3620858"/>
            <a:ext cx="1842504" cy="484632"/>
          </a:xfrm>
          <a:prstGeom prst="leftArrow">
            <a:avLst>
              <a:gd name="adj1" fmla="val 50000"/>
              <a:gd name="adj2" fmla="val 743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dirty="0"/>
              <a:t>до 09.01.2023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767483F-3CE8-444C-B60C-5D3935BC87CE}"/>
              </a:ext>
            </a:extLst>
          </p:cNvPr>
          <p:cNvSpPr/>
          <p:nvPr/>
        </p:nvSpPr>
        <p:spPr>
          <a:xfrm>
            <a:off x="3252421" y="3908271"/>
            <a:ext cx="2239407" cy="18904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Приложение № 3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Энергетический надзор в сфере электроэнергетики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13505C8-6897-4CB3-99F2-D7B4F71ECAE8}"/>
              </a:ext>
            </a:extLst>
          </p:cNvPr>
          <p:cNvSpPr/>
          <p:nvPr/>
        </p:nvSpPr>
        <p:spPr>
          <a:xfrm>
            <a:off x="6646241" y="4139590"/>
            <a:ext cx="2239407" cy="18904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Приложение № 10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Энергетический надзор в сфере теплоснабжения</a:t>
            </a:r>
          </a:p>
        </p:txBody>
      </p:sp>
      <p:sp>
        <p:nvSpPr>
          <p:cNvPr id="14" name="Стрелка: изогнутая 13">
            <a:extLst>
              <a:ext uri="{FF2B5EF4-FFF2-40B4-BE49-F238E27FC236}">
                <a16:creationId xmlns:a16="http://schemas.microsoft.com/office/drawing/2014/main" id="{876A2B2D-2321-4AA0-B514-1F60FD2C7FDF}"/>
              </a:ext>
            </a:extLst>
          </p:cNvPr>
          <p:cNvSpPr/>
          <p:nvPr/>
        </p:nvSpPr>
        <p:spPr>
          <a:xfrm rot="10800000">
            <a:off x="5372229" y="3284984"/>
            <a:ext cx="639061" cy="1296528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: изогнутая 15">
            <a:extLst>
              <a:ext uri="{FF2B5EF4-FFF2-40B4-BE49-F238E27FC236}">
                <a16:creationId xmlns:a16="http://schemas.microsoft.com/office/drawing/2014/main" id="{B8FB9F0D-90C2-4551-8FF1-2260458563B6}"/>
              </a:ext>
            </a:extLst>
          </p:cNvPr>
          <p:cNvSpPr/>
          <p:nvPr/>
        </p:nvSpPr>
        <p:spPr>
          <a:xfrm rot="10800000" flipH="1">
            <a:off x="6125913" y="3284983"/>
            <a:ext cx="639928" cy="1613333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2A4C54-6A3E-43D4-B7D6-22816C2EE346}"/>
              </a:ext>
            </a:extLst>
          </p:cNvPr>
          <p:cNvSpPr txBox="1"/>
          <p:nvPr/>
        </p:nvSpPr>
        <p:spPr>
          <a:xfrm>
            <a:off x="356771" y="6196662"/>
            <a:ext cx="66459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/>
              <a:t>*Изменения внесены приказом Ростехнадзора от 09.01.2023 № 1</a:t>
            </a:r>
          </a:p>
        </p:txBody>
      </p:sp>
    </p:spTree>
    <p:extLst>
      <p:ext uri="{BB962C8B-B14F-4D97-AF65-F5344CB8AC3E}">
        <p14:creationId xmlns:p14="http://schemas.microsoft.com/office/powerpoint/2010/main" val="119244361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14528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dirty="0"/>
              <a:t>Досудебное обжалование с использованием ЕПГУ</a:t>
            </a:r>
            <a:r>
              <a:rPr lang="ru-RU" dirty="0"/>
              <a:t/>
            </a:r>
            <a:br>
              <a:rPr lang="ru-RU" dirty="0"/>
            </a:br>
            <a:r>
              <a:rPr lang="ru-RU" sz="1600" dirty="0"/>
              <a:t>(ГИС «Типовое облачное решение по осуществлению контрольно-надзорной деятельности»)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85918" y="2071678"/>
            <a:ext cx="1714512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Досудебное обжалование*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5286380" y="3857628"/>
            <a:ext cx="3316410" cy="209549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dirty="0"/>
              <a:t>Ходатайство о продлении сроков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3429000"/>
            <a:ext cx="14287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Акт проверки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6248" y="2500306"/>
            <a:ext cx="16287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Предписание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71736" y="4214818"/>
            <a:ext cx="150019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Решение о проведении проверки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1071538" y="2857496"/>
            <a:ext cx="642942" cy="50006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2285984" y="3571876"/>
            <a:ext cx="1071570" cy="7143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571868" y="2428868"/>
            <a:ext cx="642942" cy="35719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3214678" y="1571612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5250661" y="2250273"/>
            <a:ext cx="2214578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2910" y="5857892"/>
            <a:ext cx="3822585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Обязательная стадия обжалования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6643702" y="1571612"/>
            <a:ext cx="714380" cy="214314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929454" y="1928802"/>
            <a:ext cx="2000264" cy="1362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Сообщение о нарушении моратория по</a:t>
            </a:r>
          </a:p>
          <a:p>
            <a:pPr algn="ctr"/>
            <a:r>
              <a:rPr lang="ru-RU" dirty="0"/>
              <a:t>ПП РФ № 336</a:t>
            </a:r>
          </a:p>
        </p:txBody>
      </p:sp>
    </p:spTree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Продление сроков исполнения предписания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Статья 93 Закона № 248-ФЗ</a:t>
            </a:r>
            <a:endParaRPr lang="ru-RU" dirty="0"/>
          </a:p>
          <a:p>
            <a:pPr>
              <a:buNone/>
            </a:pPr>
            <a:endParaRPr lang="ru-RU" dirty="0"/>
          </a:p>
          <a:p>
            <a:pPr algn="just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Ходатайство</a:t>
            </a:r>
            <a:r>
              <a:rPr lang="ru-RU" dirty="0"/>
              <a:t> контролируемого лица</a:t>
            </a:r>
          </a:p>
          <a:p>
            <a:pPr algn="just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Обстоятельства,</a:t>
            </a:r>
            <a:r>
              <a:rPr lang="ru-RU" dirty="0"/>
              <a:t> вследствие которых исполнение решения невозможно в установленные сроки</a:t>
            </a:r>
          </a:p>
          <a:p>
            <a:pPr algn="just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Решение об отсрочке </a:t>
            </a:r>
            <a:r>
              <a:rPr lang="ru-RU" dirty="0"/>
              <a:t>исполнения решения (принимается в порядке, предусмотренном</a:t>
            </a:r>
            <a:br>
              <a:rPr lang="ru-RU" dirty="0"/>
            </a:b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статьей 89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ФЗ № 248 </a:t>
            </a:r>
            <a:r>
              <a:rPr lang="ru-RU" dirty="0"/>
              <a:t>для рассмотрения возражений в отношении акта контрольного (надзорного) мероприятия)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ru-RU" sz="3400" dirty="0"/>
              <a:t>Поступление ходатайства в Управление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785926"/>
            <a:ext cx="1557342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На бумажном носителе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712452" y="1669581"/>
            <a:ext cx="1557342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Через ГИС ТОР КНД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67799" y="4523678"/>
            <a:ext cx="3308457" cy="793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Ходатайство содержит доводы, которые подтверждаются документами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67464" y="2905796"/>
            <a:ext cx="2057408" cy="55643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Доводы не подтверждены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00497" y="3126147"/>
            <a:ext cx="1785950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Решение</a:t>
            </a:r>
          </a:p>
          <a:p>
            <a:pPr algn="ctr"/>
            <a:r>
              <a:rPr lang="ru-RU" dirty="0"/>
              <a:t>(с вызовом представителя)</a:t>
            </a:r>
          </a:p>
        </p:txBody>
      </p:sp>
      <p:sp>
        <p:nvSpPr>
          <p:cNvPr id="8" name="Овал 7"/>
          <p:cNvSpPr/>
          <p:nvPr/>
        </p:nvSpPr>
        <p:spPr>
          <a:xfrm>
            <a:off x="5550675" y="5545719"/>
            <a:ext cx="3357586" cy="121444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Отсрочить на срок до 1 года, при наличии обстоятельств</a:t>
            </a:r>
          </a:p>
        </p:txBody>
      </p:sp>
      <p:sp>
        <p:nvSpPr>
          <p:cNvPr id="9" name="Овал 8"/>
          <p:cNvSpPr/>
          <p:nvPr/>
        </p:nvSpPr>
        <p:spPr>
          <a:xfrm>
            <a:off x="7083424" y="3855196"/>
            <a:ext cx="1914532" cy="114300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Отказ в продлении</a:t>
            </a:r>
          </a:p>
        </p:txBody>
      </p:sp>
      <p:sp>
        <p:nvSpPr>
          <p:cNvPr id="10" name="Овал 9"/>
          <p:cNvSpPr/>
          <p:nvPr/>
        </p:nvSpPr>
        <p:spPr>
          <a:xfrm>
            <a:off x="571471" y="3143248"/>
            <a:ext cx="3157567" cy="12858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Отказ в рассмотрении</a:t>
            </a:r>
            <a:br>
              <a:rPr lang="ru-RU" dirty="0"/>
            </a:br>
            <a:r>
              <a:rPr lang="ru-RU" dirty="0"/>
              <a:t>(с разъяснением порядка подачи*)**</a:t>
            </a:r>
          </a:p>
        </p:txBody>
      </p:sp>
      <p:cxnSp>
        <p:nvCxnSpPr>
          <p:cNvPr id="36" name="Прямая со стрелкой 35"/>
          <p:cNvCxnSpPr>
            <a:cxnSpLocks/>
            <a:stCxn id="7" idx="2"/>
            <a:endCxn id="5" idx="0"/>
          </p:cNvCxnSpPr>
          <p:nvPr/>
        </p:nvCxnSpPr>
        <p:spPr>
          <a:xfrm>
            <a:off x="4893472" y="3983403"/>
            <a:ext cx="328556" cy="5402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cxnSpLocks/>
            <a:stCxn id="7" idx="3"/>
            <a:endCxn id="6" idx="1"/>
          </p:cNvCxnSpPr>
          <p:nvPr/>
        </p:nvCxnSpPr>
        <p:spPr>
          <a:xfrm flipV="1">
            <a:off x="5786447" y="3184013"/>
            <a:ext cx="881017" cy="3707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трелка вправо 43"/>
          <p:cNvSpPr/>
          <p:nvPr/>
        </p:nvSpPr>
        <p:spPr>
          <a:xfrm rot="20123754" flipH="1">
            <a:off x="5092556" y="2425470"/>
            <a:ext cx="1577055" cy="5497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20 раб. дней</a:t>
            </a:r>
          </a:p>
        </p:txBody>
      </p:sp>
      <p:cxnSp>
        <p:nvCxnSpPr>
          <p:cNvPr id="46" name="Прямая со стрелкой 45"/>
          <p:cNvCxnSpPr>
            <a:cxnSpLocks/>
          </p:cNvCxnSpPr>
          <p:nvPr/>
        </p:nvCxnSpPr>
        <p:spPr>
          <a:xfrm>
            <a:off x="6876256" y="4998204"/>
            <a:ext cx="664438" cy="54751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cxnSpLocks/>
            <a:stCxn id="6" idx="2"/>
            <a:endCxn id="9" idx="0"/>
          </p:cNvCxnSpPr>
          <p:nvPr/>
        </p:nvCxnSpPr>
        <p:spPr>
          <a:xfrm>
            <a:off x="7696168" y="3462229"/>
            <a:ext cx="344522" cy="3929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cxnSpLocks/>
            <a:stCxn id="3" idx="2"/>
            <a:endCxn id="10" idx="0"/>
          </p:cNvCxnSpPr>
          <p:nvPr/>
        </p:nvCxnSpPr>
        <p:spPr>
          <a:xfrm>
            <a:off x="1850209" y="2700326"/>
            <a:ext cx="300046" cy="442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2" name="Облако 61"/>
          <p:cNvSpPr/>
          <p:nvPr/>
        </p:nvSpPr>
        <p:spPr>
          <a:xfrm>
            <a:off x="181790" y="4573832"/>
            <a:ext cx="2085954" cy="13554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Bahnschrift Light" pitchFamily="34" charset="0"/>
              </a:rPr>
              <a:t>* через ЕПГУ (ст. 93, 89, 39-43  ФЗ №248)</a:t>
            </a:r>
          </a:p>
        </p:txBody>
      </p:sp>
      <p:sp>
        <p:nvSpPr>
          <p:cNvPr id="88" name="Полилиния 87"/>
          <p:cNvSpPr/>
          <p:nvPr/>
        </p:nvSpPr>
        <p:spPr>
          <a:xfrm>
            <a:off x="198304" y="4120308"/>
            <a:ext cx="528809" cy="638979"/>
          </a:xfrm>
          <a:custGeom>
            <a:avLst/>
            <a:gdLst>
              <a:gd name="connsiteX0" fmla="*/ 242371 w 528809"/>
              <a:gd name="connsiteY0" fmla="*/ 638979 h 638979"/>
              <a:gd name="connsiteX1" fmla="*/ 33050 w 528809"/>
              <a:gd name="connsiteY1" fmla="*/ 407625 h 638979"/>
              <a:gd name="connsiteX2" fmla="*/ 440674 w 528809"/>
              <a:gd name="connsiteY2" fmla="*/ 264405 h 638979"/>
              <a:gd name="connsiteX3" fmla="*/ 429657 w 528809"/>
              <a:gd name="connsiteY3" fmla="*/ 407625 h 638979"/>
              <a:gd name="connsiteX4" fmla="*/ 209320 w 528809"/>
              <a:gd name="connsiteY4" fmla="*/ 99152 h 638979"/>
              <a:gd name="connsiteX5" fmla="*/ 528809 w 528809"/>
              <a:gd name="connsiteY5" fmla="*/ 0 h 638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8809" h="638979">
                <a:moveTo>
                  <a:pt x="242371" y="638979"/>
                </a:moveTo>
                <a:cubicBezTo>
                  <a:pt x="121185" y="554516"/>
                  <a:pt x="0" y="470054"/>
                  <a:pt x="33050" y="407625"/>
                </a:cubicBezTo>
                <a:cubicBezTo>
                  <a:pt x="66101" y="345196"/>
                  <a:pt x="374573" y="264405"/>
                  <a:pt x="440674" y="264405"/>
                </a:cubicBezTo>
                <a:cubicBezTo>
                  <a:pt x="506775" y="264405"/>
                  <a:pt x="468216" y="435167"/>
                  <a:pt x="429657" y="407625"/>
                </a:cubicBezTo>
                <a:cubicBezTo>
                  <a:pt x="391098" y="380083"/>
                  <a:pt x="192795" y="167089"/>
                  <a:pt x="209320" y="99152"/>
                </a:cubicBezTo>
                <a:cubicBezTo>
                  <a:pt x="225845" y="31215"/>
                  <a:pt x="528809" y="0"/>
                  <a:pt x="528809" y="0"/>
                </a:cubicBezTo>
              </a:path>
            </a:pathLst>
          </a:cu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3CCA3C5-D2EA-4626-B639-1552144EA21B}"/>
              </a:ext>
            </a:extLst>
          </p:cNvPr>
          <p:cNvSpPr/>
          <p:nvPr/>
        </p:nvSpPr>
        <p:spPr>
          <a:xfrm>
            <a:off x="514478" y="6189871"/>
            <a:ext cx="4720608" cy="47949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**исключение: предписание по итогам ПГН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Изменения в </a:t>
            </a:r>
            <a:r>
              <a:rPr lang="ru-RU" dirty="0" err="1"/>
              <a:t>КоАП</a:t>
            </a:r>
            <a:r>
              <a:rPr lang="ru-RU" dirty="0"/>
              <a:t> РФ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pPr algn="just"/>
            <a:r>
              <a:rPr lang="ru-RU" sz="3200" dirty="0"/>
              <a:t>Предупреждение как вид наказания</a:t>
            </a:r>
            <a:br>
              <a:rPr lang="ru-RU" sz="3200" dirty="0"/>
            </a:br>
            <a:r>
              <a:rPr lang="ru-RU" sz="3200" dirty="0"/>
              <a:t>(ч. 1 ст. 4.1.1)</a:t>
            </a:r>
          </a:p>
          <a:p>
            <a:pPr algn="just"/>
            <a:r>
              <a:rPr lang="ru-RU" sz="3200" dirty="0"/>
              <a:t>Минимальный размер штрафа (ч. 3.4-1</a:t>
            </a:r>
            <a:br>
              <a:rPr lang="ru-RU" sz="3200" dirty="0"/>
            </a:br>
            <a:r>
              <a:rPr lang="ru-RU" sz="3200" dirty="0"/>
              <a:t>ст. 4.1)</a:t>
            </a:r>
          </a:p>
          <a:p>
            <a:pPr algn="just"/>
            <a:r>
              <a:rPr lang="ru-RU" sz="3200" dirty="0"/>
              <a:t>Отсрочка исполнения постановления</a:t>
            </a:r>
            <a:br>
              <a:rPr lang="ru-RU" sz="3200" dirty="0"/>
            </a:br>
            <a:r>
              <a:rPr lang="ru-RU" sz="3200" dirty="0"/>
              <a:t>до 6 месяцев (ч. 1 ст. 31.5)</a:t>
            </a:r>
          </a:p>
          <a:p>
            <a:pPr algn="just"/>
            <a:r>
              <a:rPr lang="ru-RU" sz="3200" dirty="0"/>
              <a:t>Оплата штрафа в половинном размере</a:t>
            </a:r>
            <a:br>
              <a:rPr lang="ru-RU" sz="3200" dirty="0"/>
            </a:br>
            <a:r>
              <a:rPr lang="ru-RU" sz="3200" dirty="0"/>
              <a:t>(ч. 1.3-3 ст. 32.2)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Изменена часть 1 статьи 4.1.1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 indent="0">
              <a:buNone/>
            </a:pPr>
            <a:r>
              <a:rPr lang="ru-RU" sz="1600" strike="sngStrike" dirty="0">
                <a:solidFill>
                  <a:srgbClr val="FF0000"/>
                </a:solidFill>
                <a:latin typeface="Bahnschrift SemiLight" pitchFamily="34" charset="0"/>
              </a:rPr>
              <a:t>Некоммерческим организациям, а также являющимся субъектами малого и среднего предпринимательства лицам, осуществляющим предпринимательскую деятельность без образования юридического лица, и юридическим лицам, а также их работникам  </a:t>
            </a:r>
            <a:r>
              <a:rPr lang="ru-RU" sz="1600" dirty="0">
                <a:latin typeface="Bahnschrift SemiLight" pitchFamily="34" charset="0"/>
              </a:rPr>
              <a:t>за впервые совершенное правонарушение, выявленное в ходе КНМ, в качестве наказания назначается предупреждение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dirty="0">
                <a:latin typeface="Bahnschrift SemiLight" pitchFamily="34" charset="0"/>
              </a:rPr>
              <a:t>Предупреждение применяется</a:t>
            </a:r>
            <a:br>
              <a:rPr lang="ru-RU" dirty="0">
                <a:latin typeface="Bahnschrift SemiLight" pitchFamily="34" charset="0"/>
              </a:rPr>
            </a:br>
            <a:r>
              <a:rPr lang="ru-RU" dirty="0">
                <a:latin typeface="Bahnschrift SemiLight" pitchFamily="34" charset="0"/>
              </a:rPr>
              <a:t>ко всем лицам*, если:</a:t>
            </a:r>
          </a:p>
          <a:p>
            <a:r>
              <a:rPr lang="ru-RU" dirty="0">
                <a:latin typeface="Bahnschrift SemiLight" pitchFamily="34" charset="0"/>
              </a:rPr>
              <a:t>Правонарушение совершено впервые</a:t>
            </a:r>
          </a:p>
          <a:p>
            <a:r>
              <a:rPr lang="ru-RU" dirty="0">
                <a:latin typeface="Bahnschrift SemiLight" pitchFamily="34" charset="0"/>
              </a:rPr>
              <a:t>Отсутствует причинение вреда или угроза возникновения причинения вреда, угроза чрезвычайных ситуаций природного и техногенного характера, имущественный ущерб</a:t>
            </a:r>
          </a:p>
          <a:p>
            <a:pPr indent="0">
              <a:buNone/>
            </a:pPr>
            <a:r>
              <a:rPr lang="ru-RU" dirty="0">
                <a:latin typeface="Bahnschrift SemiLight" pitchFamily="34" charset="0"/>
              </a:rPr>
              <a:t>* даже если такой вид наказания не предусмотрен соответствующей статьей особенной части</a:t>
            </a:r>
          </a:p>
          <a:p>
            <a:pPr indent="0">
              <a:buNone/>
            </a:pPr>
            <a:r>
              <a:rPr lang="ru-RU" dirty="0">
                <a:latin typeface="Bahnschrift SemiLight" pitchFamily="34" charset="0"/>
              </a:rPr>
              <a:t>Исключения: ст. 19.5, 19.6 </a:t>
            </a:r>
            <a:r>
              <a:rPr lang="ru-RU" dirty="0" err="1">
                <a:latin typeface="Bahnschrift SemiLight" pitchFamily="34" charset="0"/>
              </a:rPr>
              <a:t>КоАП</a:t>
            </a:r>
            <a:r>
              <a:rPr lang="ru-RU" dirty="0">
                <a:latin typeface="Bahnschrift SemiLight" pitchFamily="34" charset="0"/>
              </a:rPr>
              <a:t> РФ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ru-RU" dirty="0"/>
              <a:t>Раньше (до 25.07.2022)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/>
              <a:t>Сейчас (с 25.07.2022)</a:t>
            </a: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В статью 4.1 </a:t>
            </a:r>
            <a:r>
              <a:rPr lang="ru-RU" dirty="0" err="1"/>
              <a:t>КоАП</a:t>
            </a:r>
            <a:r>
              <a:rPr lang="ru-RU" dirty="0"/>
              <a:t> РФ добавлена новая часть 3.4-1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05804" cy="4572000"/>
          </a:xfrm>
        </p:spPr>
        <p:txBody>
          <a:bodyPr>
            <a:normAutofit fontScale="62500" lnSpcReduction="20000"/>
          </a:bodyPr>
          <a:lstStyle/>
          <a:p>
            <a:pPr indent="0" algn="ctr">
              <a:buNone/>
            </a:pPr>
            <a:r>
              <a:rPr lang="ru-RU" sz="3300" b="1" dirty="0">
                <a:solidFill>
                  <a:schemeClr val="accent2">
                    <a:lumMod val="75000"/>
                  </a:schemeClr>
                </a:solidFill>
                <a:latin typeface="Bahnschrift SemiLight" pitchFamily="34" charset="0"/>
              </a:rPr>
              <a:t>Штраф назначается в минимальном размере</a:t>
            </a:r>
            <a:r>
              <a:rPr lang="ru-RU" sz="3300" dirty="0">
                <a:latin typeface="Bahnschrift SemiLight" pitchFamily="34" charset="0"/>
              </a:rPr>
              <a:t>, установленном за совершение соответствующего административного правонарушения </a:t>
            </a:r>
            <a:r>
              <a:rPr lang="ru-RU" sz="3300" b="1" dirty="0">
                <a:solidFill>
                  <a:schemeClr val="accent2">
                    <a:lumMod val="75000"/>
                  </a:schemeClr>
                </a:solidFill>
                <a:latin typeface="Bahnschrift SemiLight" pitchFamily="34" charset="0"/>
              </a:rPr>
              <a:t>при наличии </a:t>
            </a:r>
            <a:r>
              <a:rPr lang="ru-RU" sz="3300" dirty="0">
                <a:latin typeface="Bahnschrift SemiLight" pitchFamily="34" charset="0"/>
              </a:rPr>
              <a:t>следующих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  <a:latin typeface="Bahnschrift SemiLight" pitchFamily="34" charset="0"/>
              </a:rPr>
              <a:t> </a:t>
            </a:r>
            <a:r>
              <a:rPr lang="ru-RU" sz="3300" b="1" dirty="0">
                <a:solidFill>
                  <a:schemeClr val="accent2">
                    <a:lumMod val="75000"/>
                  </a:schemeClr>
                </a:solidFill>
                <a:latin typeface="Bahnschrift SemiLight" pitchFamily="34" charset="0"/>
              </a:rPr>
              <a:t>обстоятельств</a:t>
            </a:r>
            <a:r>
              <a:rPr lang="ru-RU" sz="3300" dirty="0">
                <a:latin typeface="Bahnschrift SemiLight" pitchFamily="34" charset="0"/>
              </a:rPr>
              <a:t>:</a:t>
            </a:r>
          </a:p>
          <a:p>
            <a:pPr algn="just"/>
            <a:r>
              <a:rPr lang="ru-RU" sz="3300" b="1" dirty="0">
                <a:solidFill>
                  <a:schemeClr val="accent2">
                    <a:lumMod val="75000"/>
                  </a:schemeClr>
                </a:solidFill>
                <a:latin typeface="Bahnschrift SemiLight" pitchFamily="34" charset="0"/>
              </a:rPr>
              <a:t>предотвращение </a:t>
            </a:r>
            <a:r>
              <a:rPr lang="ru-RU" sz="3300" dirty="0">
                <a:latin typeface="Bahnschrift SemiLight" pitchFamily="34" charset="0"/>
              </a:rPr>
              <a:t>лицом, совершившим административное правонарушение, </a:t>
            </a:r>
            <a:r>
              <a:rPr lang="ru-RU" sz="3300" b="1" dirty="0">
                <a:solidFill>
                  <a:schemeClr val="accent2">
                    <a:lumMod val="75000"/>
                  </a:schemeClr>
                </a:solidFill>
                <a:latin typeface="Bahnschrift SemiLight" pitchFamily="34" charset="0"/>
              </a:rPr>
              <a:t>вредных последствий</a:t>
            </a:r>
            <a:r>
              <a:rPr lang="ru-RU" sz="3300" dirty="0">
                <a:latin typeface="Bahnschrift SemiLight" pitchFamily="34" charset="0"/>
              </a:rPr>
              <a:t> административного правонарушения</a:t>
            </a:r>
          </a:p>
          <a:p>
            <a:pPr algn="just"/>
            <a:r>
              <a:rPr lang="ru-RU" sz="3300" b="1" dirty="0">
                <a:solidFill>
                  <a:schemeClr val="accent2">
                    <a:lumMod val="75000"/>
                  </a:schemeClr>
                </a:solidFill>
                <a:latin typeface="Bahnschrift SemiLight" pitchFamily="34" charset="0"/>
              </a:rPr>
              <a:t>добровольное возмещение</a:t>
            </a:r>
            <a:r>
              <a:rPr lang="ru-RU" sz="3300" b="1" dirty="0">
                <a:latin typeface="Bahnschrift SemiLight" pitchFamily="34" charset="0"/>
              </a:rPr>
              <a:t> </a:t>
            </a:r>
            <a:r>
              <a:rPr lang="ru-RU" sz="3300" dirty="0">
                <a:latin typeface="Bahnschrift SemiLight" pitchFamily="34" charset="0"/>
              </a:rPr>
              <a:t>лицом, совершившим административное правонарушение, </a:t>
            </a:r>
            <a:r>
              <a:rPr lang="ru-RU" sz="3300" b="1" dirty="0">
                <a:solidFill>
                  <a:schemeClr val="accent2">
                    <a:lumMod val="75000"/>
                  </a:schemeClr>
                </a:solidFill>
                <a:latin typeface="Bahnschrift SemiLight" pitchFamily="34" charset="0"/>
              </a:rPr>
              <a:t>причиненного ущерба </a:t>
            </a:r>
            <a:r>
              <a:rPr lang="ru-RU" sz="3300" dirty="0">
                <a:latin typeface="Bahnschrift SemiLight" pitchFamily="34" charset="0"/>
              </a:rPr>
              <a:t>или </a:t>
            </a:r>
            <a:r>
              <a:rPr lang="ru-RU" sz="3300" b="1" dirty="0">
                <a:solidFill>
                  <a:schemeClr val="accent2">
                    <a:lumMod val="75000"/>
                  </a:schemeClr>
                </a:solidFill>
                <a:latin typeface="Bahnschrift SemiLight" pitchFamily="34" charset="0"/>
              </a:rPr>
              <a:t>добровольное устранение причиненного вреда</a:t>
            </a:r>
            <a:endParaRPr lang="ru-RU" sz="3300" dirty="0">
              <a:latin typeface="Bahnschrift SemiLight" pitchFamily="34" charset="0"/>
            </a:endParaRPr>
          </a:p>
          <a:p>
            <a:pPr>
              <a:buNone/>
            </a:pPr>
            <a:endParaRPr lang="ru-RU" sz="3300" dirty="0">
              <a:latin typeface="Bahnschrift SemiLight" pitchFamily="34" charset="0"/>
            </a:endParaRPr>
          </a:p>
          <a:p>
            <a:pPr marL="0" indent="0" algn="just">
              <a:buNone/>
            </a:pPr>
            <a:r>
              <a:rPr lang="ru-RU" sz="3300" b="1" dirty="0">
                <a:solidFill>
                  <a:schemeClr val="accent2">
                    <a:lumMod val="75000"/>
                  </a:schemeClr>
                </a:solidFill>
                <a:latin typeface="Bahnschrift SemiLight" pitchFamily="34" charset="0"/>
              </a:rPr>
              <a:t>*Исключение:</a:t>
            </a:r>
            <a:r>
              <a:rPr lang="ru-RU" sz="3300" dirty="0">
                <a:latin typeface="Bahnschrift SemiLight" pitchFamily="34" charset="0"/>
              </a:rPr>
              <a:t> </a:t>
            </a:r>
          </a:p>
          <a:p>
            <a:pPr marL="0" indent="0" algn="just">
              <a:buFont typeface="Arial" charset="0"/>
              <a:buChar char="•"/>
            </a:pPr>
            <a:r>
              <a:rPr lang="ru-RU" sz="3300" dirty="0">
                <a:latin typeface="Bahnschrift SemiLight" pitchFamily="34" charset="0"/>
              </a:rPr>
              <a:t> Наличие оснований для замены штрафа на </a:t>
            </a:r>
            <a:r>
              <a:rPr lang="ru-RU" sz="3300" dirty="0">
                <a:solidFill>
                  <a:srgbClr val="007434"/>
                </a:solidFill>
                <a:latin typeface="Bahnschrift SemiLight" pitchFamily="34" charset="0"/>
              </a:rPr>
              <a:t>предупреждение</a:t>
            </a:r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Изменена часть 1</a:t>
            </a:r>
            <a:br>
              <a:rPr lang="ru-RU" dirty="0"/>
            </a:br>
            <a:r>
              <a:rPr lang="ru-RU" dirty="0"/>
              <a:t>статьи 31.5 </a:t>
            </a:r>
            <a:r>
              <a:rPr lang="ru-RU" dirty="0" err="1"/>
              <a:t>КоАП</a:t>
            </a:r>
            <a:r>
              <a:rPr lang="ru-RU" dirty="0"/>
              <a:t> РФ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ru-RU" dirty="0"/>
              <a:t>Раньше (до 25.07.2022)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/>
              <a:t>Сейчас (с 25.07.2022)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2571744"/>
            <a:ext cx="4500594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Продление срока исполнения постановления при наличии правовых оснований</a:t>
            </a:r>
          </a:p>
        </p:txBody>
      </p:sp>
      <p:sp>
        <p:nvSpPr>
          <p:cNvPr id="12" name="Овал 11"/>
          <p:cNvSpPr/>
          <p:nvPr/>
        </p:nvSpPr>
        <p:spPr>
          <a:xfrm>
            <a:off x="5929322" y="4500570"/>
            <a:ext cx="2343160" cy="1285884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До 6 месяцев 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928662" y="4500570"/>
            <a:ext cx="2343160" cy="128588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До 1 месяца 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 flipV="1">
            <a:off x="2643174" y="4143380"/>
            <a:ext cx="1071570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500694" y="4143380"/>
            <a:ext cx="1000132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28662" y="4286256"/>
            <a:ext cx="2428892" cy="1714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В статью 32.2 добавлена</a:t>
            </a:r>
            <a:br>
              <a:rPr lang="ru-RU" dirty="0"/>
            </a:br>
            <a:r>
              <a:rPr lang="ru-RU" dirty="0"/>
              <a:t>новая часть 1.3-3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962928" cy="457200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>
                <a:latin typeface="Bahnschrift SemiLight" pitchFamily="34" charset="0"/>
              </a:rPr>
              <a:t>Административный штраф может быть уплачен в половинном размере (1/2) в течение 20 дней со дня вынесения постановления по делу</a:t>
            </a:r>
          </a:p>
          <a:p>
            <a:pPr algn="just"/>
            <a:r>
              <a:rPr lang="ru-RU" sz="2400" dirty="0">
                <a:latin typeface="Bahnschrift SemiLight" pitchFamily="34" charset="0"/>
              </a:rPr>
              <a:t>Если постановление получено после истечения 20 дней, срок подлежит восстановлению по ходатайству лица, привлеченного к ответственности</a:t>
            </a:r>
          </a:p>
          <a:p>
            <a:pPr algn="just"/>
            <a:r>
              <a:rPr lang="ru-RU" sz="2400" dirty="0">
                <a:latin typeface="Bahnschrift SemiLight" pitchFamily="34" charset="0"/>
              </a:rPr>
              <a:t>Если была рассрочка/отсрочка – штраф уплачивается в полном размере</a:t>
            </a:r>
          </a:p>
          <a:p>
            <a:pPr indent="0" algn="just">
              <a:buNone/>
            </a:pPr>
            <a:endParaRPr lang="ru-RU" sz="2400" dirty="0">
              <a:latin typeface="Bahnschrift SemiLight" pitchFamily="34" charset="0"/>
            </a:endParaRPr>
          </a:p>
          <a:p>
            <a:pPr indent="0" algn="just">
              <a:buNone/>
            </a:pPr>
            <a:r>
              <a:rPr lang="ru-RU" sz="2100" dirty="0">
                <a:latin typeface="Bahnschrift SemiLight" pitchFamily="34" charset="0"/>
              </a:rPr>
              <a:t>* Исключение: штрафы за административные правонарушения, предусмотренные частями 9.1-39 статьи 19.5, статьей 19.6 </a:t>
            </a:r>
            <a:r>
              <a:rPr lang="ru-RU" sz="2100" dirty="0" err="1">
                <a:latin typeface="Bahnschrift SemiLight" pitchFamily="34" charset="0"/>
              </a:rPr>
              <a:t>КоАП</a:t>
            </a:r>
            <a:endParaRPr lang="ru-RU" sz="2100" dirty="0">
              <a:latin typeface="Bahnschrift SemiLight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EF543-E9EC-46BE-A785-6638F40B0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ПП РФ от 10.03.2022 № 336 в 2023 году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0DC4E3-74E4-443E-9D49-39030B2F5FE1}"/>
              </a:ext>
            </a:extLst>
          </p:cNvPr>
          <p:cNvSpPr txBox="1"/>
          <p:nvPr/>
        </p:nvSpPr>
        <p:spPr>
          <a:xfrm>
            <a:off x="504092" y="1556792"/>
            <a:ext cx="8370512" cy="5029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000">
              <a:spcBef>
                <a:spcPts val="500"/>
              </a:spcBef>
            </a:pPr>
            <a:r>
              <a:rPr lang="ru-RU" sz="2000" dirty="0"/>
              <a:t>РАЗРЕШАЕТСЯ:</a:t>
            </a:r>
          </a:p>
          <a:p>
            <a:pPr marL="342900" indent="-342900" algn="just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2000" dirty="0"/>
              <a:t>проведение плановых КНМ (в отношении объектов контроля, отнесенных к категориям чрезвычайно высокого и высокого риска, опасным производственным объектам II класса опасности, гидротехническим сооружениям </a:t>
            </a:r>
            <a:r>
              <a:rPr lang="ru-RU" sz="2000"/>
              <a:t>II класса);</a:t>
            </a:r>
            <a:endParaRPr lang="ru-RU" sz="2000" dirty="0"/>
          </a:p>
          <a:p>
            <a:pPr marL="342900" indent="-342900" algn="just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2000" dirty="0"/>
              <a:t>осуществление ПГН;</a:t>
            </a:r>
          </a:p>
          <a:p>
            <a:pPr marL="342900" indent="-342900" algn="just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2000" dirty="0"/>
              <a:t>возбуждение дел об административных правонарушениях</a:t>
            </a:r>
            <a:br>
              <a:rPr lang="ru-RU" sz="2000" dirty="0"/>
            </a:br>
            <a:r>
              <a:rPr lang="ru-RU" sz="2000" dirty="0"/>
              <a:t>(в том числе за непредоставление сведений о производственном контроле), при наличии условий, указанных в ст. 28.1 КоАП РФ;</a:t>
            </a:r>
          </a:p>
          <a:p>
            <a:pPr marL="342900" indent="-342900" algn="just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2000" dirty="0"/>
              <a:t>выдача предписаний при выявлении фактов нарушений, влекущих непосредственную угрозу причинения вреда жизни</a:t>
            </a:r>
            <a:br>
              <a:rPr lang="ru-RU" sz="2000" dirty="0"/>
            </a:br>
            <a:r>
              <a:rPr lang="ru-RU" sz="2000" dirty="0"/>
              <a:t>и тяжкого вреда здоровью, возникновения чрезвычайных ситуаций природного и техногенного характера, ущерба обороне страны и безопасности государства (при наличии КНМ);</a:t>
            </a:r>
          </a:p>
          <a:p>
            <a:pPr marL="342900" indent="-342900" algn="just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2000" dirty="0"/>
              <a:t>проведение профилактических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72014922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62E3E-25AB-48CB-A74D-23B0D048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Внеплановые проверки в 2023 году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9730C9-62F3-43BD-9F28-70A2FF5ECF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628800"/>
            <a:ext cx="3886200" cy="4824536"/>
          </a:xfrm>
          <a:ln w="38100">
            <a:solidFill>
              <a:srgbClr val="C27D3E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1400" b="0" dirty="0">
                <a:effectLst/>
              </a:rPr>
              <a:t>при </a:t>
            </a:r>
            <a:r>
              <a:rPr lang="ru-RU" sz="1400" b="0" u="sng" dirty="0">
                <a:effectLst/>
              </a:rPr>
              <a:t>непосредственной угрозе </a:t>
            </a:r>
            <a:r>
              <a:rPr lang="ru-RU" sz="1400" b="0" dirty="0">
                <a:effectLst/>
              </a:rPr>
              <a:t>причинения вреда жизни и тяжкого вреда здоровью граждан, по фактам причинения вреда жизни и тяжкого вреда здоровью граждан; </a:t>
            </a:r>
          </a:p>
          <a:p>
            <a:pPr algn="just"/>
            <a:r>
              <a:rPr lang="ru-RU" sz="1400" b="0" dirty="0">
                <a:effectLst/>
              </a:rPr>
              <a:t>при </a:t>
            </a:r>
            <a:r>
              <a:rPr lang="ru-RU" sz="1400" b="0" u="sng" dirty="0">
                <a:effectLst/>
              </a:rPr>
              <a:t>непосредственной угрозе </a:t>
            </a:r>
            <a:r>
              <a:rPr lang="ru-RU" sz="1400" b="0" dirty="0">
                <a:effectLst/>
              </a:rPr>
              <a:t>обороне страны и безопасности государства, по фактам причинения вреда обороне страны и безопасности государства; </a:t>
            </a:r>
          </a:p>
          <a:p>
            <a:pPr algn="just"/>
            <a:r>
              <a:rPr lang="ru-RU" sz="1400" b="0" dirty="0">
                <a:effectLst/>
              </a:rPr>
              <a:t>при </a:t>
            </a:r>
            <a:r>
              <a:rPr lang="ru-RU" sz="1400" b="0" u="sng" dirty="0">
                <a:effectLst/>
              </a:rPr>
              <a:t>непосредственной угрозе </a:t>
            </a:r>
            <a:r>
              <a:rPr lang="ru-RU" sz="1400" b="0" dirty="0">
                <a:effectLst/>
              </a:rPr>
              <a:t>возникновения чрезвычайных ситуаций природного и (или) техногенного характера, по фактам возникновения чрезвычайных ситуаций природного и (или) техногенного характера; </a:t>
            </a:r>
          </a:p>
          <a:p>
            <a:pPr algn="just"/>
            <a:r>
              <a:rPr lang="ru-RU" sz="1400" b="0" dirty="0">
                <a:effectLst/>
              </a:rPr>
              <a:t>при выявлении </a:t>
            </a:r>
            <a:r>
              <a:rPr lang="ru-RU" sz="1400" b="0" u="sng" dirty="0">
                <a:effectLst/>
              </a:rPr>
              <a:t>индикаторов риска </a:t>
            </a:r>
            <a:r>
              <a:rPr lang="ru-RU" sz="1400" b="0" dirty="0">
                <a:effectLst/>
              </a:rPr>
              <a:t>нарушения обязательных требований;</a:t>
            </a:r>
          </a:p>
          <a:p>
            <a:pPr algn="just"/>
            <a:r>
              <a:rPr lang="ru-RU" sz="1400" b="0" dirty="0">
                <a:effectLst/>
              </a:rPr>
              <a:t>ПВП при наличии нарушений, влекущих </a:t>
            </a:r>
            <a:r>
              <a:rPr lang="ru-RU" sz="1400" b="0" u="sng" dirty="0">
                <a:effectLst/>
              </a:rPr>
              <a:t>непосредственную угрозу.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274BB4-1384-4AD5-AFC3-31910B578617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844901" y="1628800"/>
            <a:ext cx="3886200" cy="4824536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320040" algn="just">
              <a:spcBef>
                <a:spcPts val="200"/>
              </a:spcBef>
            </a:pPr>
            <a:r>
              <a:rPr lang="ru-RU" sz="1200" u="sng" dirty="0"/>
              <a:t>по поручениям </a:t>
            </a:r>
            <a:r>
              <a:rPr lang="ru-RU" sz="1200" dirty="0"/>
              <a:t>Президента РФ; Председателя Правительства РФ или его Заместителя, принятому после вступления в силу ПП РФ № 336; </a:t>
            </a:r>
          </a:p>
          <a:p>
            <a:pPr marL="0" indent="320040" algn="just">
              <a:spcBef>
                <a:spcPts val="200"/>
              </a:spcBef>
            </a:pPr>
            <a:r>
              <a:rPr lang="ru-RU" sz="1200" u="sng" dirty="0"/>
              <a:t>по требованию прокурора </a:t>
            </a:r>
            <a:r>
              <a:rPr lang="ru-RU" sz="1200" dirty="0"/>
              <a:t>в рамках надзора за исполнением законов, соблюдением прав и свобод человека и гражданина по поступившим в органы прокуратуры материалам и обращениям; </a:t>
            </a:r>
          </a:p>
          <a:p>
            <a:pPr marL="0" indent="320040" algn="just">
              <a:spcBef>
                <a:spcPts val="200"/>
              </a:spcBef>
            </a:pPr>
            <a:r>
              <a:rPr lang="ru-RU" sz="1200" u="sng" dirty="0"/>
              <a:t>при наступлении события</a:t>
            </a:r>
            <a:r>
              <a:rPr lang="ru-RU" sz="1200" dirty="0"/>
              <a:t>, указанного в программе проверок (для строительного надзора); </a:t>
            </a:r>
          </a:p>
          <a:p>
            <a:pPr marL="0" indent="320040" algn="just">
              <a:spcBef>
                <a:spcPts val="200"/>
              </a:spcBef>
            </a:pPr>
            <a:r>
              <a:rPr lang="ru-RU" sz="1200" u="sng" dirty="0"/>
              <a:t>при представлении</a:t>
            </a:r>
            <a:r>
              <a:rPr lang="ru-RU" sz="1200" dirty="0"/>
              <a:t> контролируемым лицом </a:t>
            </a:r>
            <a:r>
              <a:rPr lang="ru-RU" sz="1200" u="sng" dirty="0"/>
              <a:t>сведений об исполнении </a:t>
            </a:r>
            <a:r>
              <a:rPr lang="ru-RU" sz="1200" dirty="0"/>
              <a:t>предписания или иного решения контрольного (надзорного) органа в целях получения или возобновления ранее приостановленного действия лицензии или иного документа, имеющего разрешительный характер; </a:t>
            </a:r>
          </a:p>
          <a:p>
            <a:pPr marL="0" indent="320040" algn="just">
              <a:spcBef>
                <a:spcPts val="200"/>
              </a:spcBef>
            </a:pPr>
            <a:r>
              <a:rPr lang="ru-RU" sz="1200" dirty="0"/>
              <a:t>если основанием для проведения проверки стало </a:t>
            </a:r>
            <a:r>
              <a:rPr lang="ru-RU" sz="1200" u="sng" dirty="0"/>
              <a:t>поступление заявления о предоставлении специального разрешения </a:t>
            </a:r>
            <a:r>
              <a:rPr lang="ru-RU" sz="1200" dirty="0"/>
              <a:t>(лицензии) на право осуществления отдельных видов деятельности или разрешения (согласования) на осуществление иных юридически значимых действий, если проведение соответствующей  проверки предусмотрено правилами предоставления специального разрешения (лицензии), выдачи разрешения (согласования).</a:t>
            </a:r>
          </a:p>
        </p:txBody>
      </p:sp>
    </p:spTree>
    <p:extLst>
      <p:ext uri="{BB962C8B-B14F-4D97-AF65-F5344CB8AC3E}">
        <p14:creationId xmlns:p14="http://schemas.microsoft.com/office/powerpoint/2010/main" val="268208447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592DC-DBB7-4122-A8D7-E7B97C870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400" dirty="0"/>
              <a:t>ПП РФ от 12.03.2022 № 353 в 2023 году</a:t>
            </a:r>
            <a:br>
              <a:rPr lang="ru-RU" sz="3400" dirty="0"/>
            </a:br>
            <a:r>
              <a:rPr lang="ru-RU" sz="2800" dirty="0"/>
              <a:t>(изменения, внесенные ПП РФ от 23.01.2023 № 63)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072649D-299D-4E4F-BF26-753E1C73C7CA}"/>
              </a:ext>
            </a:extLst>
          </p:cNvPr>
          <p:cNvSpPr/>
          <p:nvPr/>
        </p:nvSpPr>
        <p:spPr>
          <a:xfrm>
            <a:off x="971599" y="4728958"/>
            <a:ext cx="7361311" cy="77023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200"/>
              </a:spcBef>
              <a:buNone/>
            </a:pPr>
            <a:r>
              <a:rPr lang="ru-RU" sz="1800" b="0" i="0" dirty="0">
                <a:solidFill>
                  <a:schemeClr val="tx1"/>
                </a:solidFill>
                <a:effectLst/>
              </a:rPr>
              <a:t>Изменение места нахождения юридического лица/ места жительства ИП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23B7960-4B12-464E-871C-879ECC79EDE2}"/>
              </a:ext>
            </a:extLst>
          </p:cNvPr>
          <p:cNvSpPr/>
          <p:nvPr/>
        </p:nvSpPr>
        <p:spPr>
          <a:xfrm>
            <a:off x="971599" y="3314468"/>
            <a:ext cx="7361311" cy="12076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200"/>
              </a:spcBef>
              <a:buNone/>
            </a:pPr>
            <a:r>
              <a:rPr lang="ru-RU" sz="1800" b="0" i="0" dirty="0">
                <a:solidFill>
                  <a:schemeClr val="tx1"/>
                </a:solidFill>
                <a:effectLst/>
              </a:rPr>
              <a:t>Изменение места осуществления лицензируемого вида деятельности, связанного с переименованием географического объекта, улицы, площади или иной территории, изменением нумерации объекта адресации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6AC9BC-9DD2-4E7F-BDD0-C147930415C8}"/>
              </a:ext>
            </a:extLst>
          </p:cNvPr>
          <p:cNvSpPr txBox="1"/>
          <p:nvPr/>
        </p:nvSpPr>
        <p:spPr>
          <a:xfrm>
            <a:off x="971600" y="5706070"/>
            <a:ext cx="7361311" cy="92333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buNone/>
            </a:pPr>
            <a:r>
              <a:rPr lang="ru-RU" sz="1800" dirty="0">
                <a:solidFill>
                  <a:srgbClr val="000000"/>
                </a:solidFill>
              </a:rPr>
              <a:t>П</a:t>
            </a:r>
            <a:r>
              <a:rPr lang="ru-RU" sz="1800" b="0" i="0" dirty="0">
                <a:solidFill>
                  <a:srgbClr val="000000"/>
                </a:solidFill>
                <a:effectLst/>
              </a:rPr>
              <a:t>ереименование юридического лица, реорганизации юридического лица в форме преобразования, слияния, присоединения переоформление разрешения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F997029-7027-4833-8DFB-A0989B252543}"/>
              </a:ext>
            </a:extLst>
          </p:cNvPr>
          <p:cNvSpPr/>
          <p:nvPr/>
        </p:nvSpPr>
        <p:spPr>
          <a:xfrm>
            <a:off x="381000" y="1589567"/>
            <a:ext cx="8153400" cy="14498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До 31.12.2023 внесение ИЗМЕНЕНИЙ в реестр разрешений на основании заявления лица, которому было предоставлено разрешение, НЕ ТРЕБУЕТСЯ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15E2834B-783B-4C56-A728-B4CE9115B757}"/>
              </a:ext>
            </a:extLst>
          </p:cNvPr>
          <p:cNvCxnSpPr>
            <a:cxnSpLocks/>
          </p:cNvCxnSpPr>
          <p:nvPr/>
        </p:nvCxnSpPr>
        <p:spPr>
          <a:xfrm>
            <a:off x="609600" y="3140968"/>
            <a:ext cx="0" cy="7773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4D6D402B-A801-41CE-90D6-D51542CA3AEA}"/>
              </a:ext>
            </a:extLst>
          </p:cNvPr>
          <p:cNvCxnSpPr>
            <a:cxnSpLocks/>
          </p:cNvCxnSpPr>
          <p:nvPr/>
        </p:nvCxnSpPr>
        <p:spPr>
          <a:xfrm>
            <a:off x="609600" y="4144594"/>
            <a:ext cx="0" cy="96948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3F3A8921-3CD4-423C-A20C-76C3C7087BE0}"/>
              </a:ext>
            </a:extLst>
          </p:cNvPr>
          <p:cNvCxnSpPr>
            <a:cxnSpLocks/>
          </p:cNvCxnSpPr>
          <p:nvPr/>
        </p:nvCxnSpPr>
        <p:spPr>
          <a:xfrm flipH="1">
            <a:off x="606498" y="5373216"/>
            <a:ext cx="3102" cy="7945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FF7B7026-4B2E-4DBA-8FA4-F20345D7F6CD}"/>
              </a:ext>
            </a:extLst>
          </p:cNvPr>
          <p:cNvCxnSpPr>
            <a:cxnSpLocks/>
          </p:cNvCxnSpPr>
          <p:nvPr/>
        </p:nvCxnSpPr>
        <p:spPr>
          <a:xfrm>
            <a:off x="606498" y="4007057"/>
            <a:ext cx="20459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889E3616-F42C-423B-8AFE-EE8691205535}"/>
              </a:ext>
            </a:extLst>
          </p:cNvPr>
          <p:cNvCxnSpPr>
            <a:cxnSpLocks/>
          </p:cNvCxnSpPr>
          <p:nvPr/>
        </p:nvCxnSpPr>
        <p:spPr>
          <a:xfrm>
            <a:off x="615922" y="5229200"/>
            <a:ext cx="20459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A4F23AB0-EF8E-4AE6-85F6-2F5579D66127}"/>
              </a:ext>
            </a:extLst>
          </p:cNvPr>
          <p:cNvCxnSpPr>
            <a:cxnSpLocks/>
          </p:cNvCxnSpPr>
          <p:nvPr/>
        </p:nvCxnSpPr>
        <p:spPr>
          <a:xfrm>
            <a:off x="615922" y="6263180"/>
            <a:ext cx="20459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трелка: шеврон 35">
            <a:extLst>
              <a:ext uri="{FF2B5EF4-FFF2-40B4-BE49-F238E27FC236}">
                <a16:creationId xmlns:a16="http://schemas.microsoft.com/office/drawing/2014/main" id="{33633F4B-42CF-4337-B4DD-9D300BEBF493}"/>
              </a:ext>
            </a:extLst>
          </p:cNvPr>
          <p:cNvSpPr/>
          <p:nvPr/>
        </p:nvSpPr>
        <p:spPr>
          <a:xfrm rot="2826366">
            <a:off x="7900802" y="2797372"/>
            <a:ext cx="904777" cy="357245"/>
          </a:xfrm>
          <a:prstGeom prst="chevron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1E1660CC-7232-4D27-AE6A-212759C2AD0C}"/>
              </a:ext>
            </a:extLst>
          </p:cNvPr>
          <p:cNvSpPr/>
          <p:nvPr/>
        </p:nvSpPr>
        <p:spPr>
          <a:xfrm rot="5400000">
            <a:off x="7262644" y="4771311"/>
            <a:ext cx="2915985" cy="385117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Пункт 5 ПП РФ № 353 </a:t>
            </a:r>
          </a:p>
        </p:txBody>
      </p:sp>
    </p:spTree>
    <p:extLst>
      <p:ext uri="{BB962C8B-B14F-4D97-AF65-F5344CB8AC3E}">
        <p14:creationId xmlns:p14="http://schemas.microsoft.com/office/powerpoint/2010/main" val="552179006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2610</TotalTime>
  <Words>1885</Words>
  <Application>Microsoft Office PowerPoint</Application>
  <PresentationFormat>Экран (4:3)</PresentationFormat>
  <Paragraphs>147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Arial</vt:lpstr>
      <vt:lpstr>Bahnschrift Light</vt:lpstr>
      <vt:lpstr>Bahnschrift Light SemiCondensed</vt:lpstr>
      <vt:lpstr>Bahnschrift SemiLight</vt:lpstr>
      <vt:lpstr>Calibri</vt:lpstr>
      <vt:lpstr>Times New Roman</vt:lpstr>
      <vt:lpstr>Tw Cen MT</vt:lpstr>
      <vt:lpstr>Wingdings</vt:lpstr>
      <vt:lpstr>Wingdings 2</vt:lpstr>
      <vt:lpstr>Обычная</vt:lpstr>
      <vt:lpstr>Презентация PowerPoint</vt:lpstr>
      <vt:lpstr>Изменения в КоАП РФ</vt:lpstr>
      <vt:lpstr> Изменена часть 1 статьи 4.1.1 </vt:lpstr>
      <vt:lpstr> В статью 4.1 КоАП РФ добавлена новая часть 3.4-1 </vt:lpstr>
      <vt:lpstr>Изменена часть 1 статьи 31.5 КоАП РФ</vt:lpstr>
      <vt:lpstr>В статью 32.2 добавлена новая часть 1.3-3</vt:lpstr>
      <vt:lpstr>ПП РФ от 10.03.2022 № 336 в 2023 году</vt:lpstr>
      <vt:lpstr>Внеплановые проверки в 2023 году</vt:lpstr>
      <vt:lpstr>ПП РФ от 12.03.2022 № 353 в 2023 году (изменения, внесенные ПП РФ от 23.01.2023 № 63)</vt:lpstr>
      <vt:lpstr>Оплата государственных пошлин</vt:lpstr>
      <vt:lpstr>Приложение № 4 к ПП РФ № 353 (особенности разрешительных режимов в сфере промышленной безопасности ОПО, безопасности ГТС, электроэнергетики и теплоснабжения)</vt:lpstr>
      <vt:lpstr>Приложение № 4 к ПП РФ № 353</vt:lpstr>
      <vt:lpstr>Приложение № 4 к ПП РФ № 353</vt:lpstr>
      <vt:lpstr>Презентация PowerPoint</vt:lpstr>
      <vt:lpstr>Приказ Ростехнадзора от 02.03.2021 № 81 (обязательные требования)</vt:lpstr>
      <vt:lpstr>Досудебное обжалование с использованием ЕПГУ (ГИС «Типовое облачное решение по осуществлению контрольно-надзорной деятельности»)</vt:lpstr>
      <vt:lpstr>Продление сроков исполнения предписания</vt:lpstr>
      <vt:lpstr>Поступление ходатайства в Управление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Темы: арушения законодательства РФ в деятельности территориальных органов Ростехнадзора, выявленные органами прокуратуры в 2022 году изменения в КоАП РФ (ФЗ от 14.07.2022 № 350-ФЗ) постановление Правительства рф от 10.03.2022 № 336</dc:title>
  <dc:creator>Чегодаева Алина Вячеславовна</dc:creator>
  <cp:lastModifiedBy>Приемная Петрова</cp:lastModifiedBy>
  <cp:revision>167</cp:revision>
  <cp:lastPrinted>2023-02-03T06:21:36Z</cp:lastPrinted>
  <dcterms:created xsi:type="dcterms:W3CDTF">2022-07-28T06:04:09Z</dcterms:created>
  <dcterms:modified xsi:type="dcterms:W3CDTF">2023-02-15T08:17:04Z</dcterms:modified>
</cp:coreProperties>
</file>