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81" r:id="rId4"/>
    <p:sldId id="274" r:id="rId5"/>
    <p:sldId id="278" r:id="rId6"/>
    <p:sldId id="279" r:id="rId7"/>
    <p:sldId id="280" r:id="rId8"/>
    <p:sldId id="287" r:id="rId9"/>
    <p:sldId id="288" r:id="rId10"/>
    <p:sldId id="290" r:id="rId11"/>
    <p:sldId id="289" r:id="rId12"/>
    <p:sldId id="284" r:id="rId13"/>
    <p:sldId id="283" r:id="rId14"/>
    <p:sldId id="285" r:id="rId15"/>
    <p:sldId id="271" r:id="rId16"/>
    <p:sldId id="277" r:id="rId17"/>
    <p:sldId id="292" r:id="rId18"/>
    <p:sldId id="291" r:id="rId19"/>
    <p:sldId id="286" r:id="rId20"/>
    <p:sldId id="264" r:id="rId21"/>
    <p:sldId id="265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21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8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7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7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2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F5AF-AF33-4D92-BD46-09D609F140B3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1570811"/>
            <a:ext cx="12192000" cy="1254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1D4478"/>
                </a:solidFill>
                <a:latin typeface="Century Gothic" panose="020B0502020202020204" pitchFamily="34" charset="0"/>
              </a:rPr>
              <a:t>ФЕДЕРАЛЬНАЯ СЛУЖБА</a:t>
            </a:r>
            <a:br>
              <a:rPr lang="ru-RU" sz="3200" b="1" dirty="0">
                <a:solidFill>
                  <a:srgbClr val="1D4478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1D4478"/>
                </a:solidFill>
                <a:latin typeface="Century Gothic" panose="020B0502020202020204" pitchFamily="34" charset="0"/>
              </a:rPr>
              <a:t>по экологическому, </a:t>
            </a:r>
          </a:p>
          <a:p>
            <a:pPr algn="ctr"/>
            <a:r>
              <a:rPr lang="ru-RU" sz="2800" b="1" dirty="0">
                <a:solidFill>
                  <a:srgbClr val="1D4478"/>
                </a:solidFill>
                <a:latin typeface="Century Gothic" panose="020B0502020202020204" pitchFamily="34" charset="0"/>
              </a:rPr>
              <a:t>технологическому и атомному надзору</a:t>
            </a:r>
          </a:p>
          <a:p>
            <a:pPr algn="ctr"/>
            <a:br>
              <a:rPr lang="ru-RU" sz="600" b="1" dirty="0">
                <a:solidFill>
                  <a:srgbClr val="1D4478"/>
                </a:solidFill>
                <a:latin typeface="Century Gothic" panose="020B0502020202020204" pitchFamily="34" charset="0"/>
              </a:rPr>
            </a:br>
            <a:br>
              <a:rPr lang="ru-RU" sz="700" b="1" dirty="0">
                <a:solidFill>
                  <a:srgbClr val="1D4478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1D4478"/>
                </a:solidFill>
                <a:latin typeface="Century Gothic" panose="020B0502020202020204" pitchFamily="34" charset="0"/>
              </a:rPr>
              <a:t>Приволжское управление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23682"/>
          <a:stretch/>
        </p:blipFill>
        <p:spPr>
          <a:xfrm>
            <a:off x="4689374" y="3194751"/>
            <a:ext cx="2813252" cy="32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4127" y="725742"/>
            <a:ext cx="8266938" cy="857250"/>
          </a:xfrm>
        </p:spPr>
        <p:txBody>
          <a:bodyPr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</a:rPr>
            </a:br>
            <a:endParaRPr lang="ru-RU" sz="2400" b="1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23761"/>
              </p:ext>
            </p:extLst>
          </p:nvPr>
        </p:nvGraphicFramePr>
        <p:xfrm>
          <a:off x="465221" y="1928260"/>
          <a:ext cx="11216739" cy="3397719"/>
        </p:xfrm>
        <a:graphic>
          <a:graphicData uri="http://schemas.openxmlformats.org/drawingml/2006/table">
            <a:tbl>
              <a:tblPr/>
              <a:tblGrid>
                <a:gridCol w="4613987">
                  <a:extLst>
                    <a:ext uri="{9D8B030D-6E8A-4147-A177-3AD203B41FA5}">
                      <a16:colId xmlns:a16="http://schemas.microsoft.com/office/drawing/2014/main" val="3958478899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1610246113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3633388616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519102902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1971617585"/>
                    </a:ext>
                  </a:extLst>
                </a:gridCol>
              </a:tblGrid>
              <a:tr h="786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Профилактические мероприятия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65176"/>
                  </a:ext>
                </a:extLst>
              </a:tr>
              <a:tr h="85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Республика Татарстан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25249"/>
                  </a:ext>
                </a:extLst>
              </a:tr>
              <a:tr h="86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Республика Марий Эл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90313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Чувашская Республика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1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7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062" y="725742"/>
            <a:ext cx="8099499" cy="857250"/>
          </a:xfrm>
        </p:spPr>
        <p:txBody>
          <a:bodyPr anchor="t"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effectLst/>
                <a:latin typeface="Calibri" panose="020F0502020204030204" pitchFamily="34" charset="0"/>
              </a:rPr>
              <a:t>Хранение и переработка растительного сырья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4611" y="1764631"/>
            <a:ext cx="10491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рамках требований пункта 10 постановления Правительства Российской Федерации от 10.03.2022 № 336 «Об особенностях организации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государственного контроля (надзора), муниципального контроля», обеспечение профилактических мероприятий, направленных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снижение риска причинения вреда (ущерба), являются приоритетными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проведению контрольных (надзорных)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63061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062" y="725742"/>
            <a:ext cx="8099499" cy="857250"/>
          </a:xfrm>
        </p:spPr>
        <p:txBody>
          <a:bodyPr anchor="t"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effectLst/>
                <a:latin typeface="Calibri" panose="020F0502020204030204" pitchFamily="34" charset="0"/>
              </a:rPr>
              <a:t>Хранение и переработка растительного сырья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767" y="1764632"/>
            <a:ext cx="108123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Приволжское управление Федеральной службы по экологическому, технологическому и атомному надзору (далее - Управление) в целях принятия мер по предупреждению аварийности и смертельного травматизма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взрывопожароопасных производственных объектах хранения и переработки растительного сырья в период с 2021 по 2023 года направило информацию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тенденции возрастания аварийности и смертельного травматизма на объектах агропромышленного комплекса.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Несмотря на принятие мер профилактики по недопущению аварийности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смертельного травматизма на объектах хранения и переработки растительного сырья, произошел 1 несчастный случай со смертельным исходом и 1 авария, связанная с возгоранием зданий (сооружений).</a:t>
            </a:r>
          </a:p>
        </p:txBody>
      </p:sp>
    </p:spTree>
    <p:extLst>
      <p:ext uri="{BB962C8B-B14F-4D97-AF65-F5344CB8AC3E}">
        <p14:creationId xmlns:p14="http://schemas.microsoft.com/office/powerpoint/2010/main" val="308894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062" y="725742"/>
            <a:ext cx="8099499" cy="857250"/>
          </a:xfrm>
        </p:spPr>
        <p:txBody>
          <a:bodyPr anchor="t"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effectLst/>
                <a:latin typeface="Calibri" panose="020F0502020204030204" pitchFamily="34" charset="0"/>
              </a:rPr>
              <a:t>Хранение и переработка растительного сырья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767" y="1764632"/>
            <a:ext cx="108123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установлен факт возгорания с последующим обрушением кровли, верхних транспортных галерей и повреждением технических устройств высокотемпературным воздействием огня трех механизированных складов бестарного напольного хранения зерна и ДСП-24/СОБ на производственной площадке Элеватора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18.04.2023.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ходе расследования выявлены множественные нарушения требований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промышленной безопасности, что говорит о халатности ответственных лиц по исполнении рекомендаций, ранее направленных Управлением,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профилактики. </a:t>
            </a:r>
          </a:p>
        </p:txBody>
      </p:sp>
    </p:spTree>
    <p:extLst>
      <p:ext uri="{BB962C8B-B14F-4D97-AF65-F5344CB8AC3E}">
        <p14:creationId xmlns:p14="http://schemas.microsoft.com/office/powerpoint/2010/main" val="6945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1660" y="744422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2" y="713640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9199" y="713640"/>
            <a:ext cx="7523747" cy="79208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endParaRPr lang="ru-RU" sz="2400" b="1" cap="all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7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368983"/>
              </p:ext>
            </p:extLst>
          </p:nvPr>
        </p:nvGraphicFramePr>
        <p:xfrm>
          <a:off x="642346" y="1813736"/>
          <a:ext cx="10811717" cy="408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64">
                  <a:extLst>
                    <a:ext uri="{9D8B030D-6E8A-4147-A177-3AD203B41FA5}">
                      <a16:colId xmlns:a16="http://schemas.microsoft.com/office/drawing/2014/main" val="685872065"/>
                    </a:ext>
                  </a:extLst>
                </a:gridCol>
                <a:gridCol w="730481">
                  <a:extLst>
                    <a:ext uri="{9D8B030D-6E8A-4147-A177-3AD203B41FA5}">
                      <a16:colId xmlns:a16="http://schemas.microsoft.com/office/drawing/2014/main" val="2560654708"/>
                    </a:ext>
                  </a:extLst>
                </a:gridCol>
                <a:gridCol w="767467">
                  <a:extLst>
                    <a:ext uri="{9D8B030D-6E8A-4147-A177-3AD203B41FA5}">
                      <a16:colId xmlns:a16="http://schemas.microsoft.com/office/drawing/2014/main" val="1720016752"/>
                    </a:ext>
                  </a:extLst>
                </a:gridCol>
                <a:gridCol w="822946">
                  <a:extLst>
                    <a:ext uri="{9D8B030D-6E8A-4147-A177-3AD203B41FA5}">
                      <a16:colId xmlns:a16="http://schemas.microsoft.com/office/drawing/2014/main" val="2364395621"/>
                    </a:ext>
                  </a:extLst>
                </a:gridCol>
                <a:gridCol w="804454">
                  <a:extLst>
                    <a:ext uri="{9D8B030D-6E8A-4147-A177-3AD203B41FA5}">
                      <a16:colId xmlns:a16="http://schemas.microsoft.com/office/drawing/2014/main" val="3209032750"/>
                    </a:ext>
                  </a:extLst>
                </a:gridCol>
                <a:gridCol w="1125137">
                  <a:extLst>
                    <a:ext uri="{9D8B030D-6E8A-4147-A177-3AD203B41FA5}">
                      <a16:colId xmlns:a16="http://schemas.microsoft.com/office/drawing/2014/main" val="1068513596"/>
                    </a:ext>
                  </a:extLst>
                </a:gridCol>
                <a:gridCol w="872127">
                  <a:extLst>
                    <a:ext uri="{9D8B030D-6E8A-4147-A177-3AD203B41FA5}">
                      <a16:colId xmlns:a16="http://schemas.microsoft.com/office/drawing/2014/main" val="1628604054"/>
                    </a:ext>
                  </a:extLst>
                </a:gridCol>
                <a:gridCol w="980139">
                  <a:extLst>
                    <a:ext uri="{9D8B030D-6E8A-4147-A177-3AD203B41FA5}">
                      <a16:colId xmlns:a16="http://schemas.microsoft.com/office/drawing/2014/main" val="3350757672"/>
                    </a:ext>
                  </a:extLst>
                </a:gridCol>
                <a:gridCol w="970892">
                  <a:extLst>
                    <a:ext uri="{9D8B030D-6E8A-4147-A177-3AD203B41FA5}">
                      <a16:colId xmlns:a16="http://schemas.microsoft.com/office/drawing/2014/main" val="2126868343"/>
                    </a:ext>
                  </a:extLst>
                </a:gridCol>
                <a:gridCol w="961646">
                  <a:extLst>
                    <a:ext uri="{9D8B030D-6E8A-4147-A177-3AD203B41FA5}">
                      <a16:colId xmlns:a16="http://schemas.microsoft.com/office/drawing/2014/main" val="3470178966"/>
                    </a:ext>
                  </a:extLst>
                </a:gridCol>
                <a:gridCol w="1460964">
                  <a:extLst>
                    <a:ext uri="{9D8B030D-6E8A-4147-A177-3AD203B41FA5}">
                      <a16:colId xmlns:a16="http://schemas.microsoft.com/office/drawing/2014/main" val="1879410634"/>
                    </a:ext>
                  </a:extLst>
                </a:gridCol>
              </a:tblGrid>
              <a:tr h="96154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Аварии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Пострадавшие при </a:t>
                      </a:r>
                    </a:p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аварии</a:t>
                      </a:r>
                      <a:endParaRPr kumimoji="0" lang="ru-RU" sz="2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29216"/>
                  </a:ext>
                </a:extLst>
              </a:tr>
              <a:tr h="81814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класс </a:t>
                      </a:r>
                    </a:p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опасности 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 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Всего по годам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val="1303393944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val="4252617116"/>
                  </a:ext>
                </a:extLst>
              </a:tr>
              <a:tr h="80852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val="1279111352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6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36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75032" y="737937"/>
            <a:ext cx="3416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endParaRPr kumimoji="1"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>
              <a:lnSpc>
                <a:spcPct val="90000"/>
              </a:lnSpc>
            </a:pPr>
            <a:r>
              <a:rPr kumimoji="1" lang="ru-RU" sz="2000" b="1" dirty="0">
                <a:ea typeface="Tahoma" panose="020B0604030504040204" pitchFamily="34" charset="0"/>
                <a:cs typeface="Tahoma" panose="020B0604030504040204" pitchFamily="34" charset="0"/>
              </a:rPr>
              <a:t>Возгорание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46776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6083" y="401054"/>
            <a:ext cx="7453501" cy="727876"/>
          </a:xfrm>
        </p:spPr>
        <p:txBody>
          <a:bodyPr anchor="t">
            <a:noAutofit/>
          </a:bodyPr>
          <a:lstStyle/>
          <a:p>
            <a:pPr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endParaRPr lang="ru-RU" sz="2400" b="1" cap="all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122947"/>
            <a:ext cx="4267200" cy="4940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6584" y="1572129"/>
            <a:ext cx="4957014" cy="40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75032" y="737937"/>
            <a:ext cx="3416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Возгорание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46776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2647" y="401054"/>
            <a:ext cx="8266938" cy="727876"/>
          </a:xfrm>
        </p:spPr>
        <p:txBody>
          <a:bodyPr anchor="t">
            <a:noAutofit/>
          </a:bodyPr>
          <a:lstStyle/>
          <a:p>
            <a:pPr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endParaRPr lang="ru-RU" sz="2400" b="1" cap="all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1852866"/>
            <a:ext cx="4796589" cy="4106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4609" y="1900992"/>
            <a:ext cx="4812633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5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062" y="725742"/>
            <a:ext cx="8099499" cy="857250"/>
          </a:xfrm>
        </p:spPr>
        <p:txBody>
          <a:bodyPr anchor="t"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effectLst/>
                <a:latin typeface="Calibri" panose="020F0502020204030204" pitchFamily="34" charset="0"/>
              </a:rPr>
              <a:t>Хранение и переработка растительного сырья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768" y="1459832"/>
            <a:ext cx="108123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Управлением в 2023 году зафиксирован несчастный случай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смертельным исходом, произошедший с работником, осуществляющим эксплуатацию технических устройств опасных производственных объектов.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Несчастный случай со смертельным исходом произошел внутри силоса (типа DT 2018) № 18-10 вследствие затягивания под зерновую сыпь работника при осуществлении процесса перекачки зерна из одного силоса в другой на производственной площадке Элеватора 17.02.2023. Работник проник внутрь через боковой смотровой люк.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ходе расследования выявлены множественные нарушения требований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промышленной безопасности, что указывает на халатность ответственных лиц по исполнению рекомендаций, ранее направленных Управлением, в части профилактики. </a:t>
            </a:r>
          </a:p>
        </p:txBody>
      </p:sp>
    </p:spTree>
    <p:extLst>
      <p:ext uri="{BB962C8B-B14F-4D97-AF65-F5344CB8AC3E}">
        <p14:creationId xmlns:p14="http://schemas.microsoft.com/office/powerpoint/2010/main" val="284527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1660" y="744422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2" y="713640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9199" y="713640"/>
            <a:ext cx="7523747" cy="79208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endParaRPr lang="ru-RU" sz="2400" b="1" cap="all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7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00331"/>
              </p:ext>
            </p:extLst>
          </p:nvPr>
        </p:nvGraphicFramePr>
        <p:xfrm>
          <a:off x="642346" y="1813736"/>
          <a:ext cx="10811717" cy="408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64">
                  <a:extLst>
                    <a:ext uri="{9D8B030D-6E8A-4147-A177-3AD203B41FA5}">
                      <a16:colId xmlns:a16="http://schemas.microsoft.com/office/drawing/2014/main" val="685872065"/>
                    </a:ext>
                  </a:extLst>
                </a:gridCol>
                <a:gridCol w="730481">
                  <a:extLst>
                    <a:ext uri="{9D8B030D-6E8A-4147-A177-3AD203B41FA5}">
                      <a16:colId xmlns:a16="http://schemas.microsoft.com/office/drawing/2014/main" val="2560654708"/>
                    </a:ext>
                  </a:extLst>
                </a:gridCol>
                <a:gridCol w="767467">
                  <a:extLst>
                    <a:ext uri="{9D8B030D-6E8A-4147-A177-3AD203B41FA5}">
                      <a16:colId xmlns:a16="http://schemas.microsoft.com/office/drawing/2014/main" val="1720016752"/>
                    </a:ext>
                  </a:extLst>
                </a:gridCol>
                <a:gridCol w="822946">
                  <a:extLst>
                    <a:ext uri="{9D8B030D-6E8A-4147-A177-3AD203B41FA5}">
                      <a16:colId xmlns:a16="http://schemas.microsoft.com/office/drawing/2014/main" val="2364395621"/>
                    </a:ext>
                  </a:extLst>
                </a:gridCol>
                <a:gridCol w="804454">
                  <a:extLst>
                    <a:ext uri="{9D8B030D-6E8A-4147-A177-3AD203B41FA5}">
                      <a16:colId xmlns:a16="http://schemas.microsoft.com/office/drawing/2014/main" val="3209032750"/>
                    </a:ext>
                  </a:extLst>
                </a:gridCol>
                <a:gridCol w="1125137">
                  <a:extLst>
                    <a:ext uri="{9D8B030D-6E8A-4147-A177-3AD203B41FA5}">
                      <a16:colId xmlns:a16="http://schemas.microsoft.com/office/drawing/2014/main" val="1068513596"/>
                    </a:ext>
                  </a:extLst>
                </a:gridCol>
                <a:gridCol w="872127">
                  <a:extLst>
                    <a:ext uri="{9D8B030D-6E8A-4147-A177-3AD203B41FA5}">
                      <a16:colId xmlns:a16="http://schemas.microsoft.com/office/drawing/2014/main" val="1628604054"/>
                    </a:ext>
                  </a:extLst>
                </a:gridCol>
                <a:gridCol w="980139">
                  <a:extLst>
                    <a:ext uri="{9D8B030D-6E8A-4147-A177-3AD203B41FA5}">
                      <a16:colId xmlns:a16="http://schemas.microsoft.com/office/drawing/2014/main" val="3350757672"/>
                    </a:ext>
                  </a:extLst>
                </a:gridCol>
                <a:gridCol w="970892">
                  <a:extLst>
                    <a:ext uri="{9D8B030D-6E8A-4147-A177-3AD203B41FA5}">
                      <a16:colId xmlns:a16="http://schemas.microsoft.com/office/drawing/2014/main" val="2126868343"/>
                    </a:ext>
                  </a:extLst>
                </a:gridCol>
                <a:gridCol w="961646">
                  <a:extLst>
                    <a:ext uri="{9D8B030D-6E8A-4147-A177-3AD203B41FA5}">
                      <a16:colId xmlns:a16="http://schemas.microsoft.com/office/drawing/2014/main" val="3470178966"/>
                    </a:ext>
                  </a:extLst>
                </a:gridCol>
                <a:gridCol w="1460964">
                  <a:extLst>
                    <a:ext uri="{9D8B030D-6E8A-4147-A177-3AD203B41FA5}">
                      <a16:colId xmlns:a16="http://schemas.microsoft.com/office/drawing/2014/main" val="1879410634"/>
                    </a:ext>
                  </a:extLst>
                </a:gridCol>
              </a:tblGrid>
              <a:tr h="96154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Несчастные случаи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Пострадавшие при несчастных случаях</a:t>
                      </a:r>
                      <a:endParaRPr kumimoji="0" lang="ru-RU" sz="2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29216"/>
                  </a:ext>
                </a:extLst>
              </a:tr>
              <a:tr h="81814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класс </a:t>
                      </a:r>
                    </a:p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опасности 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 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Всего по годам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val="1303393944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val="4252617116"/>
                  </a:ext>
                </a:extLst>
              </a:tr>
              <a:tr h="80852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/>
                </a:tc>
                <a:extLst>
                  <a:ext uri="{0D108BD9-81ED-4DB2-BD59-A6C34878D82A}">
                    <a16:rowId xmlns:a16="http://schemas.microsoft.com/office/drawing/2014/main" val="1279111352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sz="1800"/>
                      </a:pPr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816" marR="8816" marT="88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kumimoji="0" lang="ru-RU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816" marR="8816" marT="8816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6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4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75032" y="737937"/>
            <a:ext cx="3416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Несчастный случай со смертельным исходом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46776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2647" y="401054"/>
            <a:ext cx="8266938" cy="727876"/>
          </a:xfrm>
        </p:spPr>
        <p:txBody>
          <a:bodyPr anchor="t">
            <a:noAutofit/>
          </a:bodyPr>
          <a:lstStyle/>
          <a:p>
            <a:pPr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endParaRPr lang="ru-RU" sz="2400" b="1" cap="all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8" y="1540042"/>
            <a:ext cx="4106778" cy="4828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6692" y="1820781"/>
            <a:ext cx="4812635" cy="42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6" y="1235242"/>
            <a:ext cx="10384924" cy="317633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ОСНОВНЫЕ ПОКАЗАТЕЛИ КОНТРОЛЬНОЙ (НАДЗОРНОЙ) ДЕЯТЕЛЬНОСТИ И АНАЛИЗ АВАРИЙНОСТИ И ТРАВМАТИЗМА </a:t>
            </a:r>
            <a:br>
              <a:rPr lang="ru-RU" sz="2400" b="1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НА ОБЪЕКТАХ ХРАНЕНИЯ И ПЕРЕРАБОТКИ РАСТИТЕЛЬНОГО СЫРЬЯ </a:t>
            </a:r>
            <a:br>
              <a:rPr lang="en-US" sz="2400" b="1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latin typeface="+mn-lt"/>
                <a:cs typeface="Times New Roman" panose="02020603050405020304" pitchFamily="18" charset="0"/>
              </a:rPr>
              <a:t>2022 – 2023 годов</a:t>
            </a:r>
            <a:br>
              <a:rPr lang="ru-RU" sz="2400" b="1" dirty="0">
                <a:latin typeface="+mn-lt"/>
                <a:cs typeface="Times New Roman" panose="02020603050405020304" pitchFamily="18" charset="0"/>
              </a:rPr>
            </a:b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4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73297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42515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4658" y="770405"/>
            <a:ext cx="7715304" cy="1074437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</a:rPr>
            </a:br>
            <a:br>
              <a:rPr lang="ru-RU" sz="2400" b="1" cap="all" dirty="0">
                <a:latin typeface="Calibri" panose="020F0502020204030204" pitchFamily="34" charset="0"/>
              </a:rPr>
            </a:br>
            <a:r>
              <a:rPr lang="ru-RU" sz="2400" b="1" cap="all" dirty="0">
                <a:latin typeface="+mn-lt"/>
                <a:cs typeface="Times New Roman" panose="02020603050405020304" pitchFamily="18" charset="0"/>
              </a:rPr>
              <a:t>Основные факторы риска промышленной безопасности</a:t>
            </a:r>
            <a:br>
              <a:rPr lang="ru-RU" sz="2400" b="1" cap="all" dirty="0">
                <a:latin typeface="+mn-lt"/>
                <a:cs typeface="Times New Roman" panose="02020603050405020304" pitchFamily="18" charset="0"/>
              </a:rPr>
            </a:br>
            <a:br>
              <a:rPr lang="ru-RU" sz="2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703672"/>
            <a:ext cx="113353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системного подхода (служба производственного контроля, извещения, анализ предпосылок, компенсирующие мероприятия);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подрядчиками (ЗЭПБ, строительство, обслуживание, эксплуатация);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Человеческий фактор (УТЗ, навыки, учеба);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Моральный износ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5993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831662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800880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3616" y="832964"/>
            <a:ext cx="7715304" cy="79208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</a:rPr>
            </a:br>
            <a:br>
              <a:rPr lang="ru-RU" sz="2400" b="1" cap="all" dirty="0">
                <a:latin typeface="Calibri" panose="020F0502020204030204" pitchFamily="34" charset="0"/>
              </a:rPr>
            </a:br>
            <a:r>
              <a:rPr lang="ru-RU" sz="2400" b="1" cap="all" dirty="0">
                <a:effectLst/>
                <a:latin typeface="+mn-lt"/>
                <a:cs typeface="Times New Roman" panose="02020603050405020304" pitchFamily="18" charset="0"/>
              </a:rPr>
              <a:t>Задачи НАДЗОРА</a:t>
            </a:r>
            <a:br>
              <a:rPr lang="ru-RU" sz="2400" b="1" cap="all" dirty="0">
                <a:effectLst/>
                <a:latin typeface="+mn-lt"/>
                <a:cs typeface="Times New Roman" panose="02020603050405020304" pitchFamily="18" charset="0"/>
              </a:rPr>
            </a:br>
            <a:endParaRPr lang="ru-RU" sz="2400" b="1" cap="all" dirty="0"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271" y="1876927"/>
            <a:ext cx="10648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Электронное взаимодействие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отчетность, система дистанционного надзора);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Стимулирование добросовестности;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Консультирование;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Проведение образовательных семинаров;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Проведение контрольно-надзорных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34705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4127" y="725742"/>
            <a:ext cx="8266938" cy="857250"/>
          </a:xfrm>
        </p:spPr>
        <p:txBody>
          <a:bodyPr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</a:rPr>
            </a:br>
            <a:endParaRPr lang="ru-RU" sz="2400" b="1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82504"/>
              </p:ext>
            </p:extLst>
          </p:nvPr>
        </p:nvGraphicFramePr>
        <p:xfrm>
          <a:off x="465221" y="1928260"/>
          <a:ext cx="11216739" cy="3775591"/>
        </p:xfrm>
        <a:graphic>
          <a:graphicData uri="http://schemas.openxmlformats.org/drawingml/2006/table">
            <a:tbl>
              <a:tblPr/>
              <a:tblGrid>
                <a:gridCol w="4613987">
                  <a:extLst>
                    <a:ext uri="{9D8B030D-6E8A-4147-A177-3AD203B41FA5}">
                      <a16:colId xmlns:a16="http://schemas.microsoft.com/office/drawing/2014/main" val="3958478899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1610246113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3633388616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519102902"/>
                    </a:ext>
                  </a:extLst>
                </a:gridCol>
                <a:gridCol w="1650688">
                  <a:extLst>
                    <a:ext uri="{9D8B030D-6E8A-4147-A177-3AD203B41FA5}">
                      <a16:colId xmlns:a16="http://schemas.microsoft.com/office/drawing/2014/main" val="1971617585"/>
                    </a:ext>
                  </a:extLst>
                </a:gridCol>
              </a:tblGrid>
              <a:tr h="786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Территориальность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ru-RU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65176"/>
                  </a:ext>
                </a:extLst>
              </a:tr>
              <a:tr h="85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Республика Татарстан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25249"/>
                  </a:ext>
                </a:extLst>
              </a:tr>
              <a:tr h="1027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Республика Марий Эл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90313"/>
                  </a:ext>
                </a:extLst>
              </a:tr>
              <a:tr h="1033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Чувашская Республика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1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13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8" y="625643"/>
            <a:ext cx="10491536" cy="577516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860885"/>
            <a:ext cx="10515600" cy="422876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768" y="1973179"/>
            <a:ext cx="10812379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Приволжское управление Федеральной службы по экологическому, технологическому и атомному надзору (далее – Управление)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надзор на опасных производственных объектах (далее –  ОПО)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РМЭ, одним из них является хранение и переработка растительного сырья, в процессе которых образуются взрывоопасные пылевоздушные смеси, способные самовозгораться от источника зажигания и самостоятельно гореть после его удаления, а также хранение зерна, продуктов его переработки и комбикормового сырья, склонных к самосогреванию и самовозгоранию на 318 опасных производственных объектах.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4127" y="725742"/>
            <a:ext cx="8266938" cy="857250"/>
          </a:xfrm>
        </p:spPr>
        <p:txBody>
          <a:bodyPr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</a:rPr>
            </a:br>
            <a:endParaRPr lang="ru-RU" sz="2400" b="1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52416"/>
              </p:ext>
            </p:extLst>
          </p:nvPr>
        </p:nvGraphicFramePr>
        <p:xfrm>
          <a:off x="673768" y="1883451"/>
          <a:ext cx="10796337" cy="3721703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3958478899"/>
                    </a:ext>
                  </a:extLst>
                </a:gridCol>
                <a:gridCol w="1507958">
                  <a:extLst>
                    <a:ext uri="{9D8B030D-6E8A-4147-A177-3AD203B41FA5}">
                      <a16:colId xmlns:a16="http://schemas.microsoft.com/office/drawing/2014/main" val="1610246113"/>
                    </a:ext>
                  </a:extLst>
                </a:gridCol>
                <a:gridCol w="1372129">
                  <a:extLst>
                    <a:ext uri="{9D8B030D-6E8A-4147-A177-3AD203B41FA5}">
                      <a16:colId xmlns:a16="http://schemas.microsoft.com/office/drawing/2014/main" val="3633388616"/>
                    </a:ext>
                  </a:extLst>
                </a:gridCol>
                <a:gridCol w="1327807">
                  <a:extLst>
                    <a:ext uri="{9D8B030D-6E8A-4147-A177-3AD203B41FA5}">
                      <a16:colId xmlns:a16="http://schemas.microsoft.com/office/drawing/2014/main" val="519102902"/>
                    </a:ext>
                  </a:extLst>
                </a:gridCol>
                <a:gridCol w="1406843">
                  <a:extLst>
                    <a:ext uri="{9D8B030D-6E8A-4147-A177-3AD203B41FA5}">
                      <a16:colId xmlns:a16="http://schemas.microsoft.com/office/drawing/2014/main" val="1971617585"/>
                    </a:ext>
                  </a:extLst>
                </a:gridCol>
              </a:tblGrid>
              <a:tr h="721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65176"/>
                  </a:ext>
                </a:extLst>
              </a:tr>
              <a:tr h="943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Количество проверок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25249"/>
                  </a:ext>
                </a:extLst>
              </a:tr>
              <a:tr h="1074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ыявлено нарушений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90313"/>
                  </a:ext>
                </a:extLst>
              </a:tr>
              <a:tr h="920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оличество не устраненных 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1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9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814281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83499"/>
            <a:ext cx="432048" cy="486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3" y="513347"/>
            <a:ext cx="899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41247" eaLnBrk="0" fontAlgn="base" hangingPunct="0">
              <a:spcBef>
                <a:spcPct val="0"/>
              </a:spcBef>
              <a:spcAft>
                <a:spcPct val="0"/>
              </a:spcAft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  <a:sym typeface="Calibri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  <a:sym typeface="Calibri"/>
              </a:rPr>
            </a:br>
            <a:endParaRPr kumimoji="0" lang="ru-RU" sz="2400" b="1" i="0" u="none" strike="noStrike" kern="1200" cap="all" spc="0" normalizeH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94253"/>
              </p:ext>
            </p:extLst>
          </p:nvPr>
        </p:nvGraphicFramePr>
        <p:xfrm>
          <a:off x="866273" y="1600571"/>
          <a:ext cx="10427369" cy="4286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740">
                  <a:extLst>
                    <a:ext uri="{9D8B030D-6E8A-4147-A177-3AD203B41FA5}">
                      <a16:colId xmlns:a16="http://schemas.microsoft.com/office/drawing/2014/main" val="1924231386"/>
                    </a:ext>
                  </a:extLst>
                </a:gridCol>
                <a:gridCol w="1730593">
                  <a:extLst>
                    <a:ext uri="{9D8B030D-6E8A-4147-A177-3AD203B41FA5}">
                      <a16:colId xmlns:a16="http://schemas.microsoft.com/office/drawing/2014/main" val="1666698921"/>
                    </a:ext>
                  </a:extLst>
                </a:gridCol>
                <a:gridCol w="1692197">
                  <a:extLst>
                    <a:ext uri="{9D8B030D-6E8A-4147-A177-3AD203B41FA5}">
                      <a16:colId xmlns:a16="http://schemas.microsoft.com/office/drawing/2014/main" val="523498455"/>
                    </a:ext>
                  </a:extLst>
                </a:gridCol>
                <a:gridCol w="1625702">
                  <a:extLst>
                    <a:ext uri="{9D8B030D-6E8A-4147-A177-3AD203B41FA5}">
                      <a16:colId xmlns:a16="http://schemas.microsoft.com/office/drawing/2014/main" val="533880104"/>
                    </a:ext>
                  </a:extLst>
                </a:gridCol>
                <a:gridCol w="1791137">
                  <a:extLst>
                    <a:ext uri="{9D8B030D-6E8A-4147-A177-3AD203B41FA5}">
                      <a16:colId xmlns:a16="http://schemas.microsoft.com/office/drawing/2014/main" val="624289210"/>
                    </a:ext>
                  </a:extLst>
                </a:gridCol>
              </a:tblGrid>
              <a:tr h="629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cap="all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54554"/>
                  </a:ext>
                </a:extLst>
              </a:tr>
              <a:tr h="626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поднадзорных организаций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marL="0" indent="13970" algn="ctr" rtl="0" eaLnBrk="1" latinLnBrk="0" hangingPunct="1">
                        <a:spcAft>
                          <a:spcPts val="0"/>
                        </a:spcAft>
                        <a:tabLst>
                          <a:tab pos="90170" algn="l"/>
                          <a:tab pos="540385" algn="l"/>
                        </a:tabLst>
                        <a:defRPr sz="1800"/>
                      </a:pPr>
                      <a:r>
                        <a:rPr kumimoji="0" lang="ru-RU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/>
                </a:tc>
                <a:extLst>
                  <a:ext uri="{0D108BD9-81ED-4DB2-BD59-A6C34878D82A}">
                    <a16:rowId xmlns:a16="http://schemas.microsoft.com/office/drawing/2014/main" val="2571656161"/>
                  </a:ext>
                </a:extLst>
              </a:tr>
              <a:tr h="626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поднадзорных объектов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/>
                </a:tc>
                <a:extLst>
                  <a:ext uri="{0D108BD9-81ED-4DB2-BD59-A6C34878D82A}">
                    <a16:rowId xmlns:a16="http://schemas.microsoft.com/office/drawing/2014/main" val="957672757"/>
                  </a:ext>
                </a:extLst>
              </a:tr>
              <a:tr h="58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проверок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marL="0" indent="13970" algn="ctr" rtl="0" eaLnBrk="1" latinLnBrk="0" hangingPunct="1">
                        <a:spcAft>
                          <a:spcPts val="0"/>
                        </a:spcAft>
                        <a:tabLst>
                          <a:tab pos="90170" algn="l"/>
                          <a:tab pos="540385" algn="l"/>
                        </a:tabLst>
                        <a:defRPr sz="1800"/>
                      </a:pPr>
                      <a:r>
                        <a:rPr kumimoji="0" lang="ru-RU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310" marR="38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/>
                </a:tc>
                <a:extLst>
                  <a:ext uri="{0D108BD9-81ED-4DB2-BD59-A6C34878D82A}">
                    <a16:rowId xmlns:a16="http://schemas.microsoft.com/office/drawing/2014/main" val="1976178358"/>
                  </a:ext>
                </a:extLst>
              </a:tr>
              <a:tr h="569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61317"/>
                  </a:ext>
                </a:extLst>
              </a:tr>
              <a:tr h="626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административных </a:t>
                      </a:r>
                      <a:r>
                        <a:rPr lang="ru-RU" sz="2000" b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943997"/>
                  </a:ext>
                </a:extLst>
              </a:tr>
              <a:tr h="593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общую сумму (руб.)</a:t>
                      </a:r>
                    </a:p>
                  </a:txBody>
                  <a:tcPr marL="38310" marR="3831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5 300 000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1 520 000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7 320 000</a:t>
                      </a:r>
                    </a:p>
                  </a:txBody>
                  <a:tcPr marL="38310" marR="38310" marT="0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3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12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7196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4118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7936" y="433137"/>
            <a:ext cx="8248677" cy="740093"/>
          </a:xfrm>
        </p:spPr>
        <p:txBody>
          <a:bodyPr>
            <a:noAutofit/>
          </a:bodyPr>
          <a:lstStyle/>
          <a:p>
            <a:pPr lvl="0" algn="ctr" defTabSz="841247" eaLnBrk="0" fontAlgn="base" hangingPunct="0">
              <a:spcAft>
                <a:spcPct val="0"/>
              </a:spcAft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latin typeface="Calibri" panose="020F0502020204030204" pitchFamily="34" charset="0"/>
                <a:sym typeface="Calibri"/>
              </a:rPr>
              <a:t>Хранение и переработка растительного сырья</a:t>
            </a:r>
            <a:br>
              <a:rPr lang="ru-RU" sz="2400" b="1" cap="all" dirty="0">
                <a:latin typeface="Calibri" panose="020F0502020204030204" pitchFamily="34" charset="0"/>
                <a:sym typeface="Calibri"/>
              </a:rPr>
            </a:br>
            <a:endParaRPr lang="ru-RU" sz="2400" b="1" cap="all" dirty="0">
              <a:latin typeface="Calibri" panose="020F0502020204030204" pitchFamily="34" charset="0"/>
              <a:sym typeface="Calibri"/>
            </a:endParaRPr>
          </a:p>
        </p:txBody>
      </p:sp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288557"/>
              </p:ext>
            </p:extLst>
          </p:nvPr>
        </p:nvGraphicFramePr>
        <p:xfrm>
          <a:off x="705852" y="1424539"/>
          <a:ext cx="10732168" cy="5008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874">
                  <a:extLst>
                    <a:ext uri="{9D8B030D-6E8A-4147-A177-3AD203B41FA5}">
                      <a16:colId xmlns:a16="http://schemas.microsoft.com/office/drawing/2014/main" val="32227375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3336306344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806005887"/>
                    </a:ext>
                  </a:extLst>
                </a:gridCol>
                <a:gridCol w="1315452">
                  <a:extLst>
                    <a:ext uri="{9D8B030D-6E8A-4147-A177-3AD203B41FA5}">
                      <a16:colId xmlns:a16="http://schemas.microsoft.com/office/drawing/2014/main" val="3696575431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236436565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3579266396"/>
                    </a:ext>
                  </a:extLst>
                </a:gridCol>
                <a:gridCol w="1395664">
                  <a:extLst>
                    <a:ext uri="{9D8B030D-6E8A-4147-A177-3AD203B41FA5}">
                      <a16:colId xmlns:a16="http://schemas.microsoft.com/office/drawing/2014/main" val="591310743"/>
                    </a:ext>
                  </a:extLst>
                </a:gridCol>
                <a:gridCol w="1299409">
                  <a:extLst>
                    <a:ext uri="{9D8B030D-6E8A-4147-A177-3AD203B41FA5}">
                      <a16:colId xmlns:a16="http://schemas.microsoft.com/office/drawing/2014/main" val="1311627820"/>
                    </a:ext>
                  </a:extLst>
                </a:gridCol>
              </a:tblGrid>
              <a:tr h="2909925"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Приостановления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Татарстан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Марий Эл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мероприятия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 мероприятия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Повторное приостановление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28211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4640"/>
                  </a:ext>
                </a:extLst>
              </a:tr>
              <a:tr h="643291"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58439"/>
                  </a:ext>
                </a:extLst>
              </a:tr>
              <a:tr h="680456"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9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8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062" y="725742"/>
            <a:ext cx="8099499" cy="857250"/>
          </a:xfrm>
        </p:spPr>
        <p:txBody>
          <a:bodyPr anchor="t"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effectLst/>
                <a:latin typeface="Calibri" panose="020F0502020204030204" pitchFamily="34" charset="0"/>
              </a:rPr>
              <a:t>Хранение и переработка растительного сырья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767" y="1764632"/>
            <a:ext cx="108123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изменением законодательства во всех его областях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Российской Федерации от 10.03.2022 № 336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организации и осуществления государственного контроля (надзора), муниципального контроля»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профилактики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информирования, Управление обращает внимание предприятий агропромышленного комплекса на неукоснительное соблюдение обязательных требований в области промышленной безопасности, содержащихся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Федеральном законе от 21.07.1997 № 116-ФЗ, других федеральных законах, принимаемых в соответствии с ними нормативных правовых актах Президента Российской Федерации, нормативных правовых актах Правительства Российской Федерации, а также федеральных нормах и правилах в области промышленной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98242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8288" y="75652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25742"/>
            <a:ext cx="432048" cy="4862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062" y="725742"/>
            <a:ext cx="8099499" cy="857250"/>
          </a:xfrm>
        </p:spPr>
        <p:txBody>
          <a:bodyPr anchor="t">
            <a:normAutofit/>
          </a:bodyPr>
          <a:lstStyle/>
          <a:p>
            <a:pPr algn="ctr" defTabSz="841247">
              <a:defRPr sz="2024" b="1">
                <a:effectLst/>
                <a:latin typeface="+mj-lt"/>
                <a:ea typeface="+mj-ea"/>
                <a:cs typeface="+mj-cs"/>
                <a:sym typeface="Calibri"/>
              </a:defRPr>
            </a:pPr>
            <a:r>
              <a:rPr lang="ru-RU" sz="2400" b="1" cap="all" dirty="0">
                <a:effectLst/>
                <a:latin typeface="Calibri" panose="020F0502020204030204" pitchFamily="34" charset="0"/>
              </a:rPr>
              <a:t>Хранение и переработка растительного сырья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767" y="1764632"/>
            <a:ext cx="108123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сложившихся условиях Управление стремиться провести профилактическую  работу с поднадзорными организациями осуществляющими эксплуатацию опасных производственных объектов в отсутствии регистрации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 государственном реестре опасных производственных объектов, осуществляющих эксплуатацию вновь построенных объектов, в отсутствии акта ввода в эксплуатацию, а так же в отношении организаций эксплуатирующих опасные производственные объекты без лицензий на отдельные виды деятельности.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Одним из направлений профилактической деятельности надзорного органа является направление предостережений на данные предприятия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недопустимости нарушений в области промышленной безопасности.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536738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1185</Words>
  <Application>Microsoft Office PowerPoint</Application>
  <PresentationFormat>Широкоэкранный</PresentationFormat>
  <Paragraphs>340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Tahoma</vt:lpstr>
      <vt:lpstr>Times New Roman</vt:lpstr>
      <vt:lpstr>Тема Office</vt:lpstr>
      <vt:lpstr>Презентация PowerPoint</vt:lpstr>
      <vt:lpstr>ОСНОВНЫЕ ПОКАЗАТЕЛИ КОНТРОЛЬНОЙ (НАДЗОРНОЙ) ДЕЯТЕЛЬНОСТИ И АНАЛИЗ АВАРИЙНОСТИ И ТРАВМАТИЗМА  НА ОБЪЕКТАХ ХРАНЕНИЯ И ПЕРЕРАБОТКИ РАСТИТЕЛЬНОГО СЫРЬЯ  2022 – 2023 годов </vt:lpstr>
      <vt:lpstr>Хранение и переработка растительного сырья </vt:lpstr>
      <vt:lpstr>Хранение и переработка растительного сырья</vt:lpstr>
      <vt:lpstr>Хранение и переработка растительного сырья </vt:lpstr>
      <vt:lpstr>Презентация PowerPoint</vt:lpstr>
      <vt:lpstr>Хранение и переработка растительного сырья 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 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</vt:lpstr>
      <vt:lpstr>Хранение и переработка растительного сырья  Основные факторы риска промышленной безопасности  </vt:lpstr>
      <vt:lpstr>Хранение и переработка растительного сырья  Задачи НАДЗОРА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MAF</dc:creator>
  <cp:lastModifiedBy>Измайлова Зульфия Наилевна</cp:lastModifiedBy>
  <cp:revision>130</cp:revision>
  <cp:lastPrinted>2023-05-30T12:53:07Z</cp:lastPrinted>
  <dcterms:created xsi:type="dcterms:W3CDTF">2021-10-13T13:11:18Z</dcterms:created>
  <dcterms:modified xsi:type="dcterms:W3CDTF">2023-06-02T13:01:50Z</dcterms:modified>
</cp:coreProperties>
</file>