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70" r:id="rId4"/>
    <p:sldId id="269" r:id="rId5"/>
    <p:sldId id="276" r:id="rId6"/>
    <p:sldId id="27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37D8-4660-4DFB-BE54-674B7963B405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899F5-3A7D-4ADF-8424-8E2B7BDECF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0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4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19688" y="587709"/>
            <a:ext cx="9673388" cy="1254493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4042" y="2869261"/>
            <a:ext cx="11097929" cy="10662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О КОНТРОЛЕ ХОДА </a:t>
            </a:r>
          </a:p>
          <a:p>
            <a:pPr>
              <a:spcBef>
                <a:spcPts val="0"/>
              </a:spcBef>
            </a:pPr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ПОДГОТОВКИ К ОСЕННЕ-ЗИМНЕМУ ПЕРИОДУ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895148" y="269507"/>
            <a:ext cx="1424540" cy="16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8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21300" y="777512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cap="all" dirty="0">
                <a:latin typeface="+mn-lt"/>
                <a:cs typeface="Times New Roman" panose="02020603050405020304" pitchFamily="18" charset="0"/>
              </a:rPr>
              <a:t>Результат контроля за подготовкой </a:t>
            </a:r>
          </a:p>
          <a:p>
            <a:pPr algn="l"/>
            <a:r>
              <a:rPr lang="ru-RU" sz="2400" b="1" cap="all" dirty="0">
                <a:latin typeface="+mn-lt"/>
                <a:cs typeface="Times New Roman" panose="02020603050405020304" pitchFamily="18" charset="0"/>
              </a:rPr>
              <a:t>к отопительному периоду 2022-2023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52739"/>
              </p:ext>
            </p:extLst>
          </p:nvPr>
        </p:nvGraphicFramePr>
        <p:xfrm>
          <a:off x="262889" y="1613536"/>
          <a:ext cx="10936414" cy="41933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77818">
                  <a:extLst>
                    <a:ext uri="{9D8B030D-6E8A-4147-A177-3AD203B41FA5}">
                      <a16:colId xmlns:a16="http://schemas.microsoft.com/office/drawing/2014/main" val="81570334"/>
                    </a:ext>
                  </a:extLst>
                </a:gridCol>
                <a:gridCol w="860310">
                  <a:extLst>
                    <a:ext uri="{9D8B030D-6E8A-4147-A177-3AD203B41FA5}">
                      <a16:colId xmlns:a16="http://schemas.microsoft.com/office/drawing/2014/main" val="3296372051"/>
                    </a:ext>
                  </a:extLst>
                </a:gridCol>
                <a:gridCol w="1011085">
                  <a:extLst>
                    <a:ext uri="{9D8B030D-6E8A-4147-A177-3AD203B41FA5}">
                      <a16:colId xmlns:a16="http://schemas.microsoft.com/office/drawing/2014/main" val="3361185255"/>
                    </a:ext>
                  </a:extLst>
                </a:gridCol>
                <a:gridCol w="1501687">
                  <a:extLst>
                    <a:ext uri="{9D8B030D-6E8A-4147-A177-3AD203B41FA5}">
                      <a16:colId xmlns:a16="http://schemas.microsoft.com/office/drawing/2014/main" val="3588901085"/>
                    </a:ext>
                  </a:extLst>
                </a:gridCol>
                <a:gridCol w="1274367">
                  <a:extLst>
                    <a:ext uri="{9D8B030D-6E8A-4147-A177-3AD203B41FA5}">
                      <a16:colId xmlns:a16="http://schemas.microsoft.com/office/drawing/2014/main" val="159111568"/>
                    </a:ext>
                  </a:extLst>
                </a:gridCol>
                <a:gridCol w="1004612">
                  <a:extLst>
                    <a:ext uri="{9D8B030D-6E8A-4147-A177-3AD203B41FA5}">
                      <a16:colId xmlns:a16="http://schemas.microsoft.com/office/drawing/2014/main" val="432328715"/>
                    </a:ext>
                  </a:extLst>
                </a:gridCol>
                <a:gridCol w="1004612">
                  <a:extLst>
                    <a:ext uri="{9D8B030D-6E8A-4147-A177-3AD203B41FA5}">
                      <a16:colId xmlns:a16="http://schemas.microsoft.com/office/drawing/2014/main" val="2460676564"/>
                    </a:ext>
                  </a:extLst>
                </a:gridCol>
                <a:gridCol w="1417739">
                  <a:extLst>
                    <a:ext uri="{9D8B030D-6E8A-4147-A177-3AD203B41FA5}">
                      <a16:colId xmlns:a16="http://schemas.microsoft.com/office/drawing/2014/main" val="1641382897"/>
                    </a:ext>
                  </a:extLst>
                </a:gridCol>
                <a:gridCol w="1384184">
                  <a:extLst>
                    <a:ext uri="{9D8B030D-6E8A-4147-A177-3AD203B41FA5}">
                      <a16:colId xmlns:a16="http://schemas.microsoft.com/office/drawing/2014/main" val="820725628"/>
                    </a:ext>
                  </a:extLst>
                </a:gridCol>
              </a:tblGrid>
              <a:tr h="13505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Субъект РФ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выданы паспорт готовности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теплоснабжающих организаций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Подписан акт готовности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Проверены теплоснабжающие организаций в составе комиссий МО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Проверены потребители тепла в составе комиссий МО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нарушений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Устранено нарушений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945547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488271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Чувашия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774660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Марий Эл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5004" marR="5004" marT="500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32947"/>
                  </a:ext>
                </a:extLst>
              </a:tr>
              <a:tr h="704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 по Управлению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7738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b="1" i="1" u="sng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778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14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A6FB613-096B-4C6E-9C3E-B06D7ADB4745}"/>
              </a:ext>
            </a:extLst>
          </p:cNvPr>
          <p:cNvSpPr/>
          <p:nvPr/>
        </p:nvSpPr>
        <p:spPr>
          <a:xfrm>
            <a:off x="372865" y="0"/>
            <a:ext cx="11548625" cy="66960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ru-RU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Татарстан</a:t>
            </a:r>
            <a:r>
              <a:rPr lang="en-US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Пестричинский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 -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неготовность теплоснабжающей организации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«Отдел образования».</a:t>
            </a:r>
          </a:p>
          <a:p>
            <a:pPr fontAlgn="base">
              <a:lnSpc>
                <a:spcPct val="150000"/>
              </a:lnSpc>
            </a:pPr>
            <a:endParaRPr lang="ru-RU" altLang="ru-RU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Чувашская республика</a:t>
            </a:r>
            <a:r>
              <a:rPr lang="en-US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Чебоксары</a:t>
            </a:r>
            <a:r>
              <a:rPr lang="en-US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неготовность теплоснабжающей организации ООО</a:t>
            </a:r>
            <a:r>
              <a:rPr lang="en-US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Климатсфера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Чебоксарский район - неготовность теплоснабжающей организации МУП ЖКХ «</a:t>
            </a:r>
            <a:r>
              <a:rPr lang="ru-RU" alt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Вурман-Сюктерское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Мариинско-Посадский район - неготовность теплоснабжающей организации МУП ЖКУ «</a:t>
            </a:r>
            <a:r>
              <a:rPr lang="ru-RU" alt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Шоршельского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поселения»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Порецкий район - неготовность теплоснабжающей организации МУП ОП ЖКХ Порецкого района.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Шемуршинский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 - неготовность теплоснабжающей организации ОАО «Коммунальник».</a:t>
            </a:r>
          </a:p>
          <a:p>
            <a:pPr>
              <a:lnSpc>
                <a:spcPct val="150000"/>
              </a:lnSpc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Марий Эл</a:t>
            </a:r>
            <a:r>
              <a:rPr lang="en-US" alt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Йошкар-Ола - неготовность теплоснабжающих  и </a:t>
            </a:r>
            <a:r>
              <a:rPr lang="ru-RU" alt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теплосетевых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ОАО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Марбиофарм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НПФ «Энергетик»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  <a:buFontTx/>
              <a:buAutoNum type="arabicPeriod"/>
            </a:pPr>
            <a:r>
              <a:rPr 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Новоторъяльский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неготовность теплоснабжающей организации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Сантехремонт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>
              <a:lnSpc>
                <a:spcPct val="150000"/>
              </a:lnSpc>
              <a:buFontTx/>
              <a:buAutoNum type="arabicPeriod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Медведевский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неготовность теплоснабжающих организаций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ФГБУ «ЦЖКУ» Министерства обороны Российской Федерации по Центральному военному округу, ООО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ТеплоЭнерго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ГУП РМЭ «Санаторий «Сосновый бор», ФКУ ИК-7 УФСИН России по Республике Марий Эл.</a:t>
            </a:r>
          </a:p>
          <a:p>
            <a:pPr lvl="0">
              <a:lnSpc>
                <a:spcPct val="150000"/>
              </a:lnSpc>
              <a:buFontTx/>
              <a:buAutoNum type="arabicPeriod"/>
            </a:pPr>
            <a:r>
              <a:rPr lang="ru-RU" sz="1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Моркинский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</a:t>
            </a:r>
            <a:r>
              <a:rPr lang="ru-RU" alt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неготовность теплоснабжающей организации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«АТЭКС». </a:t>
            </a:r>
          </a:p>
        </p:txBody>
      </p:sp>
    </p:spTree>
    <p:extLst>
      <p:ext uri="{BB962C8B-B14F-4D97-AF65-F5344CB8AC3E}">
        <p14:creationId xmlns:p14="http://schemas.microsoft.com/office/powerpoint/2010/main" val="333039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889E511-9641-4DB5-9105-DE6A1644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3" y="216278"/>
            <a:ext cx="9846572" cy="118403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667" b="1" dirty="0">
                <a:latin typeface="Calibri" pitchFamily="34" charset="0"/>
                <a:cs typeface="Calibri" pitchFamily="34" charset="0"/>
              </a:rPr>
              <a:t>Основные выявленные замечания по результатам оценки готовности к осенне-зимнему периоду 2022-2023</a:t>
            </a:r>
            <a:r>
              <a:rPr lang="en-US" sz="2667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667" b="1" dirty="0" err="1">
                <a:latin typeface="Calibri" pitchFamily="34" charset="0"/>
                <a:cs typeface="Calibri" pitchFamily="34" charset="0"/>
              </a:rPr>
              <a:t>г.г</a:t>
            </a:r>
            <a:r>
              <a:rPr lang="ru-RU" sz="2667" b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7A545BB-529C-4E37-B070-6860EF7BF90C}"/>
              </a:ext>
            </a:extLst>
          </p:cNvPr>
          <p:cNvSpPr/>
          <p:nvPr/>
        </p:nvSpPr>
        <p:spPr>
          <a:xfrm>
            <a:off x="742950" y="1528266"/>
            <a:ext cx="11144249" cy="366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ответственные за эксплуатацию электрохозяйства и тепловых энергоустановок;</a:t>
            </a: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обслуживающий персонал не проходит проверку знаний в установленные сроки;</a:t>
            </a: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представлены утвержденная проектная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документация, паспорта, схемы;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1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проведение технического диагностирования и освидетельствования оборудования, отработавшего нормативный срок</a:t>
            </a:r>
            <a:r>
              <a:rPr lang="en-US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сроков проведения режимно-наладочных испытаний котлов и испытания тепловых сетей </a:t>
            </a:r>
            <a:r>
              <a:rPr lang="en-US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не обслуживается автоматика безопасности котлов</a:t>
            </a:r>
            <a:r>
              <a:rPr lang="en-US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надлежащая эксплуатация зданий, сооружений и тепловой изоляции теплопроводов тепловой сети</a:t>
            </a:r>
            <a:r>
              <a:rPr lang="en-US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1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эксплуатации тепловых энергоустановок.</a:t>
            </a:r>
          </a:p>
        </p:txBody>
      </p:sp>
    </p:spTree>
    <p:extLst>
      <p:ext uri="{BB962C8B-B14F-4D97-AF65-F5344CB8AC3E}">
        <p14:creationId xmlns:p14="http://schemas.microsoft.com/office/powerpoint/2010/main" val="351018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B332A-ED8D-4CC6-B91C-366D28B9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46740" cy="132556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/>
              <a:t>Изменение нормативно-правовых актов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11BBE-112E-4D25-925A-19D9F4C77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ru-RU" sz="2700" dirty="0"/>
              <a:t>Приказ Министерство энергетики Российской Федерации от 17.01.2023 № 5 «О внесении изменений в Правила оценки готовности к отопительному периоду, утвержденные приказом Минэнерго России от 12.03.2013 № 103»</a:t>
            </a:r>
            <a:r>
              <a:rPr lang="en-US" sz="2700" dirty="0"/>
              <a:t>:</a:t>
            </a:r>
            <a:endParaRPr lang="ru-RU" sz="2700" dirty="0"/>
          </a:p>
          <a:p>
            <a:pPr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</a:rPr>
              <a:t>Изменились т</a:t>
            </a:r>
            <a:r>
              <a:rPr lang="ru-RU" sz="2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ребования по </a:t>
            </a:r>
            <a:r>
              <a:rPr lang="ru-RU" sz="2700" dirty="0"/>
              <a:t>оценки готовности к отопительному периоду</a:t>
            </a:r>
            <a:r>
              <a:rPr lang="ru-RU" sz="2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жилого фонда</a:t>
            </a:r>
            <a:r>
              <a:rPr lang="en-US" sz="2700" dirty="0"/>
              <a:t>;</a:t>
            </a:r>
          </a:p>
          <a:p>
            <a:pPr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</a:rPr>
              <a:t>Изменились т</a:t>
            </a:r>
            <a:r>
              <a:rPr lang="ru-RU" sz="2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ребования по готовности к отопительному периоду для теплоснабжающих и теплосетевых организаций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sz="2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ru-RU" sz="2700" dirty="0">
                <a:solidFill>
                  <a:srgbClr val="000000"/>
                </a:solidFill>
                <a:latin typeface="arial" panose="020B0604020202020204" pitchFamily="34" charset="0"/>
              </a:rPr>
              <a:t>Изменились т</a:t>
            </a:r>
            <a:r>
              <a:rPr lang="ru-RU" sz="2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ребования по готовности к отопительному периоду для муниципальных образований.</a:t>
            </a:r>
            <a:endParaRPr lang="ru-RU" sz="27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F5941D-847E-47BA-A0D0-1A08B09FB29C}"/>
              </a:ext>
            </a:extLst>
          </p:cNvPr>
          <p:cNvSpPr/>
          <p:nvPr/>
        </p:nvSpPr>
        <p:spPr>
          <a:xfrm>
            <a:off x="8688288" y="80829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2D7952-D6D1-431D-912A-09EA7A99F1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77512"/>
            <a:ext cx="432048" cy="48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6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EC598-CE3D-47FB-9D47-17248264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Осуществление проверок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 готовности к отопительному периоду 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A994B8-A822-43D9-B111-2F82A5555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0" i="0" dirty="0">
                <a:solidFill>
                  <a:srgbClr val="000000"/>
                </a:solidFill>
                <a:effectLst/>
                <a:latin typeface="PT Serif"/>
              </a:rPr>
              <a:t>МО – комиссиями Ростехнадзора.</a:t>
            </a:r>
          </a:p>
          <a:p>
            <a:r>
              <a:rPr lang="ru-RU" sz="2400" b="0" i="0" dirty="0">
                <a:solidFill>
                  <a:srgbClr val="000000"/>
                </a:solidFill>
                <a:effectLst/>
                <a:latin typeface="PT Serif"/>
              </a:rPr>
              <a:t>Теплоснабжающие, теплосетевые организаций и потребителя       -    комиссиями органов местного самоуправления поселений, городских округов.</a:t>
            </a:r>
          </a:p>
          <a:p>
            <a:pPr algn="l" fontAlgn="base"/>
            <a:endParaRPr lang="ru-RU" b="0" i="0" dirty="0">
              <a:solidFill>
                <a:srgbClr val="000000"/>
              </a:solidFill>
              <a:effectLst/>
              <a:latin typeface="PT Serif"/>
            </a:endParaRPr>
          </a:p>
          <a:p>
            <a:pPr marL="0" indent="0" algn="l" fontAlgn="base">
              <a:buNone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PT Serif"/>
              </a:rPr>
              <a:t>Работа комиссии осуществляется в соответствии с программой проведения проверки, в которой указываются:</a:t>
            </a:r>
          </a:p>
          <a:p>
            <a:pPr algn="l" fontAlgn="base"/>
            <a:r>
              <a:rPr lang="ru-RU" sz="1800" b="0" i="0" dirty="0">
                <a:solidFill>
                  <a:srgbClr val="000000"/>
                </a:solidFill>
                <a:effectLst/>
                <a:latin typeface="PT Serif"/>
              </a:rPr>
              <a:t>объекты, подлежащие проверке;</a:t>
            </a:r>
          </a:p>
          <a:p>
            <a:pPr algn="l" fontAlgn="base"/>
            <a:r>
              <a:rPr lang="ru-RU" sz="1800" b="0" i="0" dirty="0">
                <a:solidFill>
                  <a:srgbClr val="000000"/>
                </a:solidFill>
                <a:effectLst/>
                <a:latin typeface="PT Serif"/>
              </a:rPr>
              <a:t>сроки проведения проверки;</a:t>
            </a:r>
          </a:p>
          <a:p>
            <a:pPr algn="l" fontAlgn="base"/>
            <a:r>
              <a:rPr lang="ru-RU" sz="1800" b="0" i="0" dirty="0">
                <a:solidFill>
                  <a:srgbClr val="000000"/>
                </a:solidFill>
                <a:effectLst/>
                <a:latin typeface="PT Serif"/>
              </a:rPr>
              <a:t>документы, проверяемые в ходе проведения проверки.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763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4150</TotalTime>
  <Words>498</Words>
  <Application>Microsoft Office PowerPoint</Application>
  <PresentationFormat>Широкоэкранный</PresentationFormat>
  <Paragraphs>96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PT Serif</vt:lpstr>
      <vt:lpstr>Symbol</vt:lpstr>
      <vt:lpstr>Tahoma</vt:lpstr>
      <vt:lpstr>Times New Roman</vt:lpstr>
      <vt:lpstr>Тема Office</vt:lpstr>
      <vt:lpstr>ФЕДЕРАЛЬНАЯ СЛУЖБА по экологическому, технологическому и атомному надзору  Приволжское управление</vt:lpstr>
      <vt:lpstr>Презентация PowerPoint</vt:lpstr>
      <vt:lpstr>Презентация PowerPoint</vt:lpstr>
      <vt:lpstr>Основные выявленные замечания по результатам оценки готовности к осенне-зимнему периоду 2022-2023 г.г.</vt:lpstr>
      <vt:lpstr>Изменение нормативно-правовых актов</vt:lpstr>
      <vt:lpstr>Осуществление проверок по готовности к отопительному периоду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Зайнуллин  Марсель  Зинурович</cp:lastModifiedBy>
  <cp:revision>103</cp:revision>
  <dcterms:created xsi:type="dcterms:W3CDTF">2021-10-13T13:11:18Z</dcterms:created>
  <dcterms:modified xsi:type="dcterms:W3CDTF">2023-05-31T08:39:07Z</dcterms:modified>
</cp:coreProperties>
</file>