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316" r:id="rId4"/>
    <p:sldId id="537" r:id="rId5"/>
    <p:sldId id="538" r:id="rId6"/>
    <p:sldId id="539" r:id="rId7"/>
    <p:sldId id="540" r:id="rId8"/>
  </p:sldIdLst>
  <p:sldSz cx="9144000" cy="5143500" type="screen16x9"/>
  <p:notesSz cx="6797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EE8"/>
    <a:srgbClr val="FBE4D6"/>
    <a:srgbClr val="FFD966"/>
    <a:srgbClr val="FFF2CC"/>
    <a:srgbClr val="F8CBAD"/>
    <a:srgbClr val="F4B183"/>
    <a:srgbClr val="FFE699"/>
    <a:srgbClr val="E9EDF4"/>
    <a:srgbClr val="D0D8E8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4" autoAdjust="0"/>
    <p:restoredTop sz="94595" autoAdjust="0"/>
  </p:normalViewPr>
  <p:slideViewPr>
    <p:cSldViewPr>
      <p:cViewPr varScale="1">
        <p:scale>
          <a:sx n="143" d="100"/>
          <a:sy n="143" d="100"/>
        </p:scale>
        <p:origin x="576" y="11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3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8" y="3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07495330-41A3-463F-9D81-932A23F3382A}" type="datetimeFigureOut">
              <a:rPr lang="ru-RU"/>
              <a:pPr>
                <a:defRPr/>
              </a:pPr>
              <a:t>01.06.2023</a:t>
            </a:fld>
            <a:endParaRPr lang="ru-RU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31602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8" y="9431602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4E811750-633B-4796-80FA-B48336E96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655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3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8" y="3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8C6F9980-8927-4645-A7C4-372728A154A8}" type="datetimeFigureOut">
              <a:rPr lang="ru-RU"/>
              <a:pPr>
                <a:defRPr/>
              </a:pPr>
              <a:t>01.06.2023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2"/>
            <a:ext cx="5438140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31602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8" y="9431602"/>
            <a:ext cx="2945659" cy="49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FC0F019D-2496-4763-8AB7-998DBBFA86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641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080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682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0612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9428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B61B6B-2FAB-4551-A99D-0CA40ACE56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354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rgbClr val="FFFFFF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874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44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218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22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33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395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58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2864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75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14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33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750"/>
              </a:spcAft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526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2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1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1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95207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05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16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0030" indent="-240030" algn="l" rtl="0" eaLnBrk="1" latinLnBrk="0" hangingPunct="1">
        <a:spcBef>
          <a:spcPts val="525"/>
        </a:spcBef>
        <a:buClr>
          <a:schemeClr val="accent2"/>
        </a:buClr>
        <a:buSzPct val="60000"/>
        <a:buFont typeface="Wingdings"/>
        <a:buChar char=""/>
        <a:defRPr kumimoji="0"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205740" algn="l" rtl="0" eaLnBrk="1" latinLnBrk="0" hangingPunct="1">
        <a:spcBef>
          <a:spcPts val="413"/>
        </a:spcBef>
        <a:buClr>
          <a:schemeClr val="accent1"/>
        </a:buClr>
        <a:buSzPct val="70000"/>
        <a:buFont typeface="Wingdings 2"/>
        <a:buChar char="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1450" algn="l" rtl="0" eaLnBrk="1" latinLnBrk="0" hangingPunct="1">
        <a:spcBef>
          <a:spcPts val="375"/>
        </a:spcBef>
        <a:buClr>
          <a:schemeClr val="accent2"/>
        </a:buClr>
        <a:buSzPct val="75000"/>
        <a:buFont typeface="Wingdings"/>
        <a:buChar char=""/>
        <a:defRPr kumimoji="0" sz="17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71450" algn="l" rtl="0" eaLnBrk="1" latinLnBrk="0" hangingPunct="1">
        <a:spcBef>
          <a:spcPts val="300"/>
        </a:spcBef>
        <a:buClr>
          <a:schemeClr val="accent3"/>
        </a:buClr>
        <a:buSzPct val="7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71450" algn="l" rtl="0" eaLnBrk="1" latinLnBrk="0" hangingPunct="1">
        <a:spcBef>
          <a:spcPts val="300"/>
        </a:spcBef>
        <a:buClr>
          <a:schemeClr val="accent4"/>
        </a:buClr>
        <a:buSzPct val="6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FF0000"/>
                </a:solidFill>
              </a:rPr>
              <a:t>31 мая 2023 года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7524" y="48351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2000" cap="all" dirty="0">
                <a:solidFill>
                  <a:srgbClr val="EBDDC3"/>
                </a:solidFill>
                <a:latin typeface="Calibri" panose="020F0502020204030204" pitchFamily="34" charset="0"/>
              </a:rPr>
              <a:t>Надзорная деятельность в области безопасности ГТС 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2000" cap="all" dirty="0">
                <a:solidFill>
                  <a:srgbClr val="EBDDC3"/>
                </a:solidFill>
                <a:latin typeface="Calibri" panose="020F0502020204030204" pitchFamily="34" charset="0"/>
              </a:rPr>
              <a:t>за 1 квартал 2023 года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7524" y="4071949"/>
            <a:ext cx="8568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rgbClr val="EBDDC3"/>
                </a:solidFill>
                <a:latin typeface="Calibri" panose="020F0502020204030204" pitchFamily="34" charset="0"/>
              </a:rPr>
              <a:t>Докладчик: главный государственный инспектор Приволжского управления Ростехнадзора Лотфуллин Адель Рамилевич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1720" y="1508292"/>
            <a:ext cx="5864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D8B25C">
                    <a:lumMod val="60000"/>
                    <a:lumOff val="40000"/>
                  </a:srgbClr>
                </a:solidFill>
                <a:latin typeface="Bahnschrift Light SemiCondensed" pitchFamily="34" charset="0"/>
              </a:rPr>
              <a:t>▪ Предоставление государственных услуг</a:t>
            </a: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endParaRPr lang="ru-RU" sz="1500" dirty="0">
              <a:solidFill>
                <a:srgbClr val="D8B25C">
                  <a:lumMod val="60000"/>
                  <a:lumOff val="40000"/>
                </a:srgbClr>
              </a:solidFill>
              <a:latin typeface="Bahnschrift Light SemiCondensed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D8B25C">
                    <a:lumMod val="60000"/>
                    <a:lumOff val="40000"/>
                  </a:srgbClr>
                </a:solidFill>
                <a:latin typeface="Bahnschrift Light SemiCondensed" pitchFamily="34" charset="0"/>
              </a:rPr>
              <a:t>▪ Контрольная (надзорная) деятельность</a:t>
            </a: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endParaRPr lang="ru-RU" sz="1500" dirty="0">
              <a:solidFill>
                <a:srgbClr val="D8B25C">
                  <a:lumMod val="60000"/>
                  <a:lumOff val="40000"/>
                </a:srgbClr>
              </a:solidFill>
              <a:latin typeface="Bahnschrift Light SemiCondensed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D8B25C">
                    <a:lumMod val="60000"/>
                    <a:lumOff val="40000"/>
                  </a:srgbClr>
                </a:solidFill>
                <a:latin typeface="Bahnschrift Light SemiCondensed" pitchFamily="34" charset="0"/>
              </a:rPr>
              <a:t>▪ Профилактические мероприятия</a:t>
            </a: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endParaRPr lang="ru-RU" sz="1500" dirty="0">
              <a:solidFill>
                <a:srgbClr val="D8B25C">
                  <a:lumMod val="60000"/>
                  <a:lumOff val="40000"/>
                </a:srgbClr>
              </a:solidFill>
              <a:latin typeface="Bahnschrift Light SemiCondensed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D8B25C">
                    <a:lumMod val="60000"/>
                    <a:lumOff val="40000"/>
                  </a:srgbClr>
                </a:solidFill>
                <a:latin typeface="Bahnschrift Light SemiCondensed" pitchFamily="34" charset="0"/>
              </a:rPr>
              <a:t>▪ Взаимодействие с органами исполнительной власти</a:t>
            </a: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</a:pPr>
            <a:endParaRPr lang="ru-RU" sz="1500" dirty="0">
              <a:solidFill>
                <a:srgbClr val="D8B25C">
                  <a:lumMod val="60000"/>
                  <a:lumOff val="40000"/>
                </a:srgbClr>
              </a:solidFill>
              <a:latin typeface="Bahnschrift Light SemiCondensed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Предоставление государственных услуг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17735" y="1851670"/>
            <a:ext cx="6343225" cy="25202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/>
              <a:t>выдача разрешений на эксплуатацию ГТС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утверждение деклараций безопасности ГТС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согласование правил эксплуатации ГТС</a:t>
            </a:r>
          </a:p>
          <a:p>
            <a:pPr algn="just"/>
            <a:endParaRPr lang="ru-RU" sz="2400" dirty="0"/>
          </a:p>
          <a:p>
            <a:pPr algn="just">
              <a:buSzPct val="100000"/>
              <a:buFont typeface="Wingdings" panose="05000000000000000000" pitchFamily="2" charset="2"/>
              <a:buChar char="§"/>
            </a:pPr>
            <a:r>
              <a:rPr lang="ru-RU" sz="2400" dirty="0"/>
              <a:t>участие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в комиссии регулярного обследования ГТС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Динамика заявлений на оказание госуслуг</a:t>
            </a: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00C21597-0211-42D6-BD12-6B7AF536F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023448"/>
              </p:ext>
            </p:extLst>
          </p:nvPr>
        </p:nvGraphicFramePr>
        <p:xfrm>
          <a:off x="1582187" y="1267266"/>
          <a:ext cx="6051263" cy="2863132"/>
        </p:xfrm>
        <a:graphic>
          <a:graphicData uri="http://schemas.openxmlformats.org/drawingml/2006/table">
            <a:tbl>
              <a:tblPr/>
              <a:tblGrid>
                <a:gridCol w="1585472">
                  <a:extLst>
                    <a:ext uri="{9D8B030D-6E8A-4147-A177-3AD203B41FA5}">
                      <a16:colId xmlns:a16="http://schemas.microsoft.com/office/drawing/2014/main" val="302422848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07581385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547570907"/>
                    </a:ext>
                  </a:extLst>
                </a:gridCol>
                <a:gridCol w="1369447">
                  <a:extLst>
                    <a:ext uri="{9D8B030D-6E8A-4147-A177-3AD203B41FA5}">
                      <a16:colId xmlns:a16="http://schemas.microsoft.com/office/drawing/2014/main" val="3937069694"/>
                    </a:ext>
                  </a:extLst>
                </a:gridCol>
              </a:tblGrid>
              <a:tr h="79208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Государственная услуга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квартал 2023 года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квартал 2022 года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сравнении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75340"/>
                  </a:ext>
                </a:extLst>
              </a:tr>
              <a:tr h="71373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Выдача разрешения на эксплуатацию ГТС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50%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83361"/>
                  </a:ext>
                </a:extLst>
              </a:tr>
              <a:tr h="68294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Утверждение декларации безопасности ГТС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600 %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6256"/>
                  </a:ext>
                </a:extLst>
              </a:tr>
              <a:tr h="67436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Согласование правил эксплуатации ГТС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53%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28332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0EC34813-992D-405A-85EA-3A1D1ECE47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572654"/>
              </p:ext>
            </p:extLst>
          </p:nvPr>
        </p:nvGraphicFramePr>
        <p:xfrm>
          <a:off x="1582186" y="4302387"/>
          <a:ext cx="6051263" cy="674369"/>
        </p:xfrm>
        <a:graphic>
          <a:graphicData uri="http://schemas.openxmlformats.org/drawingml/2006/table">
            <a:tbl>
              <a:tblPr/>
              <a:tblGrid>
                <a:gridCol w="1585472">
                  <a:extLst>
                    <a:ext uri="{9D8B030D-6E8A-4147-A177-3AD203B41FA5}">
                      <a16:colId xmlns:a16="http://schemas.microsoft.com/office/drawing/2014/main" val="326619643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603368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104221372"/>
                    </a:ext>
                  </a:extLst>
                </a:gridCol>
                <a:gridCol w="1369447">
                  <a:extLst>
                    <a:ext uri="{9D8B030D-6E8A-4147-A177-3AD203B41FA5}">
                      <a16:colId xmlns:a16="http://schemas.microsoft.com/office/drawing/2014/main" val="3445430304"/>
                    </a:ext>
                  </a:extLst>
                </a:gridCol>
              </a:tblGrid>
              <a:tr h="67436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Участие в комиссии регулярного обследования ГТС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3429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685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0287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17145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057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24003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100 %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414535"/>
                  </a:ext>
                </a:extLst>
              </a:tr>
            </a:tbl>
          </a:graphicData>
        </a:graphic>
      </p:graphicFrame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A2666780-EEB9-44C5-965B-82F9FFD4FFE8}"/>
              </a:ext>
            </a:extLst>
          </p:cNvPr>
          <p:cNvCxnSpPr>
            <a:cxnSpLocks/>
          </p:cNvCxnSpPr>
          <p:nvPr/>
        </p:nvCxnSpPr>
        <p:spPr>
          <a:xfrm flipV="1">
            <a:off x="6577210" y="4483264"/>
            <a:ext cx="169491" cy="3084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>
            <a:glow rad="63500">
              <a:srgbClr val="FF0000">
                <a:alpha val="3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59744B14-3B44-4793-AC5C-9F789B6FE2A5}"/>
              </a:ext>
            </a:extLst>
          </p:cNvPr>
          <p:cNvCxnSpPr/>
          <p:nvPr/>
        </p:nvCxnSpPr>
        <p:spPr>
          <a:xfrm>
            <a:off x="6558246" y="3671089"/>
            <a:ext cx="216024" cy="28803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808C95C0-51DF-4522-AB45-0DDC8FE00608}"/>
              </a:ext>
            </a:extLst>
          </p:cNvPr>
          <p:cNvCxnSpPr/>
          <p:nvPr/>
        </p:nvCxnSpPr>
        <p:spPr>
          <a:xfrm>
            <a:off x="6541691" y="2275581"/>
            <a:ext cx="216024" cy="28803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BD992D0D-EA10-487F-8FC2-8914E434F68E}"/>
              </a:ext>
            </a:extLst>
          </p:cNvPr>
          <p:cNvCxnSpPr>
            <a:cxnSpLocks/>
          </p:cNvCxnSpPr>
          <p:nvPr/>
        </p:nvCxnSpPr>
        <p:spPr>
          <a:xfrm flipV="1">
            <a:off x="6564957" y="2975932"/>
            <a:ext cx="169491" cy="3084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>
            <a:glow rad="63500">
              <a:srgbClr val="FF0000">
                <a:alpha val="3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0844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Результаты контрольно-надзорной деятельности </a:t>
            </a:r>
            <a:br>
              <a:rPr lang="ru-RU" sz="2400" dirty="0"/>
            </a:br>
            <a:r>
              <a:rPr lang="ru-RU" sz="2400" dirty="0"/>
              <a:t>за 1 квартал 2023 года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DD8A2836-32DB-47F0-80BF-2D3280549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685119"/>
              </p:ext>
            </p:extLst>
          </p:nvPr>
        </p:nvGraphicFramePr>
        <p:xfrm>
          <a:off x="727077" y="1275606"/>
          <a:ext cx="7805363" cy="3122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094">
                  <a:extLst>
                    <a:ext uri="{9D8B030D-6E8A-4147-A177-3AD203B41FA5}">
                      <a16:colId xmlns:a16="http://schemas.microsoft.com/office/drawing/2014/main" val="302422848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69678361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07581385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12772494"/>
                    </a:ext>
                  </a:extLst>
                </a:gridCol>
                <a:gridCol w="1339653">
                  <a:extLst>
                    <a:ext uri="{9D8B030D-6E8A-4147-A177-3AD203B41FA5}">
                      <a16:colId xmlns:a16="http://schemas.microsoft.com/office/drawing/2014/main" val="176832987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54757090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15101120"/>
                    </a:ext>
                  </a:extLst>
                </a:gridCol>
              </a:tblGrid>
              <a:tr h="8458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Запланировано плановых проверок </a:t>
                      </a:r>
                    </a:p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квартал 2023 года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Осуществлено плановых проверок </a:t>
                      </a:r>
                    </a:p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квартал 2023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 внеплановых проверок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1 квартал 2023 года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 контрольно-надзорных действий по постоянному государственному надзору в 2022 году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Привлечено к административной ответственности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75340"/>
                  </a:ext>
                </a:extLst>
              </a:tr>
              <a:tr h="522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Юридических лиц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Должностных лиц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57773"/>
                  </a:ext>
                </a:extLst>
              </a:tr>
              <a:tr h="6046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83361"/>
                  </a:ext>
                </a:extLst>
              </a:tr>
              <a:tr h="5785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6256"/>
                  </a:ext>
                </a:extLst>
              </a:tr>
              <a:tr h="571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2833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945EEBB-A2B9-4F4F-A7B9-E3E4D8CDB7D8}"/>
              </a:ext>
            </a:extLst>
          </p:cNvPr>
          <p:cNvSpPr txBox="1"/>
          <p:nvPr/>
        </p:nvSpPr>
        <p:spPr>
          <a:xfrm>
            <a:off x="179512" y="4404836"/>
            <a:ext cx="87849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10.03.2023 № 372 «О внесении изменений в некоторые акты Правительства Российской Федерации и признании утратившим силу отдельного положения акта Правительства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76750588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Профилактические мероприятия осуществленные </a:t>
            </a:r>
            <a:br>
              <a:rPr lang="ru-RU" sz="2400" dirty="0"/>
            </a:br>
            <a:r>
              <a:rPr lang="ru-RU" sz="2400" dirty="0"/>
              <a:t>за 1 квартал 2023 года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DD8A2836-32DB-47F0-80BF-2D3280549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1480"/>
              </p:ext>
            </p:extLst>
          </p:nvPr>
        </p:nvGraphicFramePr>
        <p:xfrm>
          <a:off x="727077" y="1275606"/>
          <a:ext cx="7805363" cy="3521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094">
                  <a:extLst>
                    <a:ext uri="{9D8B030D-6E8A-4147-A177-3AD203B41FA5}">
                      <a16:colId xmlns:a16="http://schemas.microsoft.com/office/drawing/2014/main" val="3024228481"/>
                    </a:ext>
                  </a:extLst>
                </a:gridCol>
                <a:gridCol w="1267645">
                  <a:extLst>
                    <a:ext uri="{9D8B030D-6E8A-4147-A177-3AD203B41FA5}">
                      <a16:colId xmlns:a16="http://schemas.microsoft.com/office/drawing/2014/main" val="2696783618"/>
                    </a:ext>
                  </a:extLst>
                </a:gridCol>
                <a:gridCol w="820587">
                  <a:extLst>
                    <a:ext uri="{9D8B030D-6E8A-4147-A177-3AD203B41FA5}">
                      <a16:colId xmlns:a16="http://schemas.microsoft.com/office/drawing/2014/main" val="407581385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12772494"/>
                    </a:ext>
                  </a:extLst>
                </a:gridCol>
                <a:gridCol w="1339653">
                  <a:extLst>
                    <a:ext uri="{9D8B030D-6E8A-4147-A177-3AD203B41FA5}">
                      <a16:colId xmlns:a16="http://schemas.microsoft.com/office/drawing/2014/main" val="176832987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54757090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15101120"/>
                    </a:ext>
                  </a:extLst>
                </a:gridCol>
              </a:tblGrid>
              <a:tr h="8737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Осуществлено плановых проверок в 2021 году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 внеплановых проверок в 2021 году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Объявлено предостережений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 консультирований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75340"/>
                  </a:ext>
                </a:extLst>
              </a:tr>
              <a:tr h="161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информационных писем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интернет ресурсы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Публичные мероприятия</a:t>
                      </a:r>
                    </a:p>
                  </a:txBody>
                  <a:tcPr marL="72000" marR="72000" marT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70414"/>
                  </a:ext>
                </a:extLst>
              </a:tr>
              <a:tr h="522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Разъяснение порядка государственного надзора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Разъяснение обязательных требований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57773"/>
                  </a:ext>
                </a:extLst>
              </a:tr>
              <a:tr h="6046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83361"/>
                  </a:ext>
                </a:extLst>
              </a:tr>
              <a:tr h="5785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6256"/>
                  </a:ext>
                </a:extLst>
              </a:tr>
              <a:tr h="571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Чувашская Республика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4305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2833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945EEBB-A2B9-4F4F-A7B9-E3E4D8CDB7D8}"/>
              </a:ext>
            </a:extLst>
          </p:cNvPr>
          <p:cNvSpPr txBox="1"/>
          <p:nvPr/>
        </p:nvSpPr>
        <p:spPr>
          <a:xfrm>
            <a:off x="1187624" y="460551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536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Профилактические мероприятия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45EEBB-A2B9-4F4F-A7B9-E3E4D8CDB7D8}"/>
              </a:ext>
            </a:extLst>
          </p:cNvPr>
          <p:cNvSpPr txBox="1"/>
          <p:nvPr/>
        </p:nvSpPr>
        <p:spPr>
          <a:xfrm>
            <a:off x="982430" y="4165493"/>
            <a:ext cx="184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C3150BD3-EE1F-4DDC-A329-28CC1B8E6115}"/>
              </a:ext>
            </a:extLst>
          </p:cNvPr>
          <p:cNvSpPr/>
          <p:nvPr/>
        </p:nvSpPr>
        <p:spPr>
          <a:xfrm>
            <a:off x="1223386" y="1633449"/>
            <a:ext cx="2094502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Информирование</a:t>
            </a:r>
          </a:p>
        </p:txBody>
      </p:sp>
      <p:sp>
        <p:nvSpPr>
          <p:cNvPr id="7" name="Содержимое 5">
            <a:extLst>
              <a:ext uri="{FF2B5EF4-FFF2-40B4-BE49-F238E27FC236}">
                <a16:creationId xmlns:a16="http://schemas.microsoft.com/office/drawing/2014/main" id="{D046BD4B-E579-4651-815E-411D06C848D0}"/>
              </a:ext>
            </a:extLst>
          </p:cNvPr>
          <p:cNvSpPr txBox="1">
            <a:spLocks/>
          </p:cNvSpPr>
          <p:nvPr/>
        </p:nvSpPr>
        <p:spPr>
          <a:xfrm>
            <a:off x="5724128" y="3417606"/>
            <a:ext cx="2673468" cy="15544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 marL="240030" indent="-240030" algn="l" rtl="0" eaLnBrk="1" latinLnBrk="0" hangingPunct="1">
              <a:spcBef>
                <a:spcPts val="525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17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80060" indent="-205740" algn="l" rtl="0" eaLnBrk="1" latinLnBrk="0" hangingPunct="1">
              <a:spcBef>
                <a:spcPts val="413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19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171450" algn="l" rtl="0" eaLnBrk="1" latinLnBrk="0" hangingPunct="1">
              <a:spcBef>
                <a:spcPts val="375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172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indent="-171450" algn="l" rtl="0" eaLnBrk="1" latinLnBrk="0" hangingPunct="1">
              <a:spcBef>
                <a:spcPts val="3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171450" algn="l" rtl="0" eaLnBrk="1" latinLnBrk="0" hangingPunct="1">
              <a:spcBef>
                <a:spcPts val="3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77340" indent="-17145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35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83080" indent="-17145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35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88820" indent="-17145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35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94560" indent="-17145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35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"/>
              <a:buNone/>
            </a:pPr>
            <a:r>
              <a:rPr lang="ru-RU" dirty="0"/>
              <a:t>Объявление предостережения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51F46A2C-F325-4BBC-85C3-ABB8AFC9E94C}"/>
              </a:ext>
            </a:extLst>
          </p:cNvPr>
          <p:cNvSpPr/>
          <p:nvPr/>
        </p:nvSpPr>
        <p:spPr>
          <a:xfrm>
            <a:off x="4081054" y="2060284"/>
            <a:ext cx="16287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Публичные мероприятия</a:t>
            </a:r>
          </a:p>
        </p:txBody>
      </p:sp>
      <p:sp>
        <p:nvSpPr>
          <p:cNvPr id="10" name="Скругленный прямоугольник 8">
            <a:extLst>
              <a:ext uri="{FF2B5EF4-FFF2-40B4-BE49-F238E27FC236}">
                <a16:creationId xmlns:a16="http://schemas.microsoft.com/office/drawing/2014/main" id="{9C5CEE6D-9AB7-4077-8765-FFD291741146}"/>
              </a:ext>
            </a:extLst>
          </p:cNvPr>
          <p:cNvSpPr/>
          <p:nvPr/>
        </p:nvSpPr>
        <p:spPr>
          <a:xfrm>
            <a:off x="2366542" y="3774796"/>
            <a:ext cx="209450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 использованием сети «Интернет»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8580117C-38A8-4068-BE26-C0FD1E32384A}"/>
              </a:ext>
            </a:extLst>
          </p:cNvPr>
          <p:cNvCxnSpPr>
            <a:cxnSpLocks/>
          </p:cNvCxnSpPr>
          <p:nvPr/>
        </p:nvCxnSpPr>
        <p:spPr>
          <a:xfrm rot="10800000" flipV="1">
            <a:off x="794906" y="2607677"/>
            <a:ext cx="642942" cy="5000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DC76E86C-23D6-4246-96B3-A59DAC993BC7}"/>
              </a:ext>
            </a:extLst>
          </p:cNvPr>
          <p:cNvCxnSpPr>
            <a:cxnSpLocks/>
          </p:cNvCxnSpPr>
          <p:nvPr/>
        </p:nvCxnSpPr>
        <p:spPr>
          <a:xfrm>
            <a:off x="2580856" y="2631788"/>
            <a:ext cx="357190" cy="10920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9F57C58C-4E5A-4DAE-B5FF-1A84491AA23E}"/>
              </a:ext>
            </a:extLst>
          </p:cNvPr>
          <p:cNvCxnSpPr>
            <a:cxnSpLocks/>
          </p:cNvCxnSpPr>
          <p:nvPr/>
        </p:nvCxnSpPr>
        <p:spPr>
          <a:xfrm>
            <a:off x="3366674" y="1988846"/>
            <a:ext cx="642942" cy="3571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FE73EE38-6B77-424E-9A31-8764AE77B4E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009484" y="1131590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7B3E7DAF-D441-4E5B-89C5-43717747EDC7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45467" y="1810251"/>
            <a:ext cx="2214578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C07FC0F4-321B-4A19-889B-6CA3EE727495}"/>
              </a:ext>
            </a:extLst>
          </p:cNvPr>
          <p:cNvCxnSpPr>
            <a:cxnSpLocks/>
          </p:cNvCxnSpPr>
          <p:nvPr/>
        </p:nvCxnSpPr>
        <p:spPr>
          <a:xfrm>
            <a:off x="6392727" y="1131588"/>
            <a:ext cx="771561" cy="357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Скругленный прямоугольник 8">
            <a:extLst>
              <a:ext uri="{FF2B5EF4-FFF2-40B4-BE49-F238E27FC236}">
                <a16:creationId xmlns:a16="http://schemas.microsoft.com/office/drawing/2014/main" id="{98502605-7E3E-4E9C-8D47-9C607CFAF185}"/>
              </a:ext>
            </a:extLst>
          </p:cNvPr>
          <p:cNvSpPr/>
          <p:nvPr/>
        </p:nvSpPr>
        <p:spPr>
          <a:xfrm>
            <a:off x="187682" y="3167572"/>
            <a:ext cx="159595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Направление писем</a:t>
            </a:r>
          </a:p>
        </p:txBody>
      </p:sp>
      <p:sp>
        <p:nvSpPr>
          <p:cNvPr id="31" name="Скругленный прямоугольник 4">
            <a:extLst>
              <a:ext uri="{FF2B5EF4-FFF2-40B4-BE49-F238E27FC236}">
                <a16:creationId xmlns:a16="http://schemas.microsoft.com/office/drawing/2014/main" id="{477D4537-1B1D-4CF1-9B94-0DD594DB26D2}"/>
              </a:ext>
            </a:extLst>
          </p:cNvPr>
          <p:cNvSpPr/>
          <p:nvPr/>
        </p:nvSpPr>
        <p:spPr>
          <a:xfrm>
            <a:off x="6595678" y="1633449"/>
            <a:ext cx="2080778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Консультирование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282292357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315" y="123478"/>
            <a:ext cx="8153400" cy="742950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Основные проблемные вопросы </a:t>
            </a:r>
            <a:br>
              <a:rPr lang="ru-RU" sz="2400" dirty="0"/>
            </a:br>
            <a:r>
              <a:rPr lang="ru-RU" sz="2400" dirty="0"/>
              <a:t>в период прохождения половодья</a:t>
            </a:r>
          </a:p>
        </p:txBody>
      </p:sp>
      <p:sp>
        <p:nvSpPr>
          <p:cNvPr id="17" name="Содержимое 2">
            <a:extLst>
              <a:ext uri="{FF2B5EF4-FFF2-40B4-BE49-F238E27FC236}">
                <a16:creationId xmlns:a16="http://schemas.microsoft.com/office/drawing/2014/main" id="{AEB3DF33-7760-4BBA-8BD8-ABDAAEF659A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407654"/>
            <a:ext cx="8496943" cy="3564396"/>
          </a:xfrm>
        </p:spPr>
        <p:txBody>
          <a:bodyPr>
            <a:normAutofit/>
          </a:bodyPr>
          <a:lstStyle/>
          <a:p>
            <a:pPr indent="450215" algn="just"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проведено регулярное (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преддекларационное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обследование ГТС;</a:t>
            </a:r>
          </a:p>
          <a:p>
            <a:pPr indent="450215" algn="just"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произведен расчет вероятного вреда, который может быть причинен в результате аварии ГТС;</a:t>
            </a:r>
          </a:p>
          <a:p>
            <a:pPr indent="450215" algn="just"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ведется очистка тела плотины от древесно-кустарниковых растений;</a:t>
            </a:r>
          </a:p>
          <a:p>
            <a:pPr indent="450215" algn="just"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ведется очистка от мусора сороудерживающих решеток водоспускных сооружений;</a:t>
            </a:r>
          </a:p>
          <a:p>
            <a:pPr indent="450215" algn="just"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проводится ревизия водоспускных сооружений;</a:t>
            </a:r>
          </a:p>
          <a:p>
            <a:pPr indent="450215" algn="just"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отсутствует план ликвидации аварии и инструкции по охране труда;</a:t>
            </a:r>
          </a:p>
          <a:p>
            <a:pPr indent="450215" algn="just"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отсутствует проектная и исполнительная документация ГТС.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06991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57857</TotalTime>
  <Words>388</Words>
  <Application>Microsoft Office PowerPoint</Application>
  <PresentationFormat>Экран (16:9)</PresentationFormat>
  <Paragraphs>125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Bahnschrift Light SemiCondensed</vt:lpstr>
      <vt:lpstr>Calibri</vt:lpstr>
      <vt:lpstr>Constantia</vt:lpstr>
      <vt:lpstr>Times New Roman</vt:lpstr>
      <vt:lpstr>Tw Cen MT</vt:lpstr>
      <vt:lpstr>Wingdings</vt:lpstr>
      <vt:lpstr>Wingdings 2</vt:lpstr>
      <vt:lpstr>Обычная</vt:lpstr>
      <vt:lpstr>Презентация PowerPoint</vt:lpstr>
      <vt:lpstr>Предоставление государственных услуг</vt:lpstr>
      <vt:lpstr>Динамика заявлений на оказание госуслуг</vt:lpstr>
      <vt:lpstr>Результаты контрольно-надзорной деятельности  за 1 квартал 2023 года</vt:lpstr>
      <vt:lpstr>Профилактические мероприятия осуществленные  за 1 квартал 2023 года</vt:lpstr>
      <vt:lpstr>Профилактические мероприятия</vt:lpstr>
      <vt:lpstr>Основные проблемные вопросы  в период прохождения половодья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Опасные производственные объекты</dc:title>
  <dc:creator>Камалетдинов Шамиль Зияевич</dc:creator>
  <cp:lastModifiedBy>Лотфуллин Адель Рамилевич</cp:lastModifiedBy>
  <cp:revision>2078</cp:revision>
  <cp:lastPrinted>2022-06-14T12:00:58Z</cp:lastPrinted>
  <dcterms:modified xsi:type="dcterms:W3CDTF">2023-06-01T07:47:15Z</dcterms:modified>
</cp:coreProperties>
</file>